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4" r:id="rId7"/>
    <p:sldId id="266" r:id="rId8"/>
    <p:sldId id="267" r:id="rId9"/>
    <p:sldId id="268" r:id="rId10"/>
    <p:sldId id="263" r:id="rId11"/>
    <p:sldId id="265" r:id="rId12"/>
  </p:sldIdLst>
  <p:sldSz cx="18288000" cy="10287000"/>
  <p:notesSz cx="6858000" cy="9144000"/>
  <p:embeddedFontLst>
    <p:embeddedFont>
      <p:font typeface="Arial Narrow" panose="020B0606020202030204" pitchFamily="34"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Impact" panose="020B0806030902050204" pitchFamily="34" charset="0"/>
      <p:regular r:id="rId21"/>
    </p:embeddedFont>
    <p:embeddedFont>
      <p:font typeface="League Spartan" panose="020B0604020202020204" charset="0"/>
      <p:regular r:id="rId22"/>
    </p:embeddedFont>
    <p:embeddedFont>
      <p:font typeface="Nirmala UI" panose="020B0502040204020203" pitchFamily="34" charset="0"/>
      <p:regular r:id="rId23"/>
      <p:bold r:id="rId24"/>
    </p:embeddedFont>
    <p:embeddedFont>
      <p:font typeface="Poppins" panose="020B0604020202020204" charset="0"/>
      <p:regular r:id="rId25"/>
    </p:embeddedFont>
    <p:embeddedFont>
      <p:font typeface="Poppi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3D0468-3AD1-44C7-B356-557B2F740403}">
          <p14:sldIdLst>
            <p14:sldId id="256"/>
            <p14:sldId id="257"/>
            <p14:sldId id="258"/>
            <p14:sldId id="259"/>
            <p14:sldId id="260"/>
            <p14:sldId id="264"/>
          </p14:sldIdLst>
        </p14:section>
        <p14:section name="Untitled Section" id="{3A8BB292-5A8B-4628-AD96-3FCE1F2F413A}">
          <p14:sldIdLst>
            <p14:sldId id="266"/>
            <p14:sldId id="267"/>
            <p14:sldId id="268"/>
            <p14:sldId id="263"/>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163D"/>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sp>
        <p:nvSpPr>
          <p:cNvPr id="36" name="Freeform 2">
            <a:extLst>
              <a:ext uri="{FF2B5EF4-FFF2-40B4-BE49-F238E27FC236}">
                <a16:creationId xmlns:a16="http://schemas.microsoft.com/office/drawing/2014/main" id="{E7B1253F-A308-49E2-8F26-701D1D64F3BF}"/>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sp>
      <p:sp>
        <p:nvSpPr>
          <p:cNvPr id="16" name="TextBox 16"/>
          <p:cNvSpPr txBox="1"/>
          <p:nvPr/>
        </p:nvSpPr>
        <p:spPr>
          <a:xfrm>
            <a:off x="1065427" y="2076304"/>
            <a:ext cx="11355173" cy="3500830"/>
          </a:xfrm>
          <a:prstGeom prst="rect">
            <a:avLst/>
          </a:prstGeom>
        </p:spPr>
        <p:txBody>
          <a:bodyPr wrap="square" lIns="0" tIns="0" rIns="0" bIns="0" rtlCol="0" anchor="t">
            <a:spAutoFit/>
          </a:bodyPr>
          <a:lstStyle/>
          <a:p>
            <a:pPr algn="l">
              <a:lnSpc>
                <a:spcPts val="13647"/>
              </a:lnSpc>
            </a:pPr>
            <a:r>
              <a:rPr lang="en-US" sz="11664" dirty="0">
                <a:solidFill>
                  <a:srgbClr val="FFC000"/>
                </a:solidFill>
                <a:latin typeface="League Spartan"/>
                <a:ea typeface="League Spartan"/>
                <a:cs typeface="League Spartan"/>
                <a:sym typeface="League Spartan"/>
              </a:rPr>
              <a:t>ARTIFICIAL INTELLIGENCE</a:t>
            </a:r>
          </a:p>
        </p:txBody>
      </p:sp>
      <p:sp>
        <p:nvSpPr>
          <p:cNvPr id="2" name="Rectangle 1">
            <a:extLst>
              <a:ext uri="{FF2B5EF4-FFF2-40B4-BE49-F238E27FC236}">
                <a16:creationId xmlns:a16="http://schemas.microsoft.com/office/drawing/2014/main" id="{D72F9714-EB83-44F4-A811-75D419FFDF13}"/>
              </a:ext>
            </a:extLst>
          </p:cNvPr>
          <p:cNvSpPr/>
          <p:nvPr/>
        </p:nvSpPr>
        <p:spPr>
          <a:xfrm>
            <a:off x="38100" y="8723872"/>
            <a:ext cx="9144000" cy="1538883"/>
          </a:xfrm>
          <a:prstGeom prst="rect">
            <a:avLst/>
          </a:prstGeom>
        </p:spPr>
        <p:txBody>
          <a:bodyPr>
            <a:spAutoFit/>
          </a:bodyPr>
          <a:lstStyle/>
          <a:p>
            <a:pPr>
              <a:lnSpc>
                <a:spcPts val="13647"/>
              </a:lnSpc>
            </a:pPr>
            <a:r>
              <a:rPr lang="en-US" sz="2800" dirty="0">
                <a:solidFill>
                  <a:srgbClr val="FFC000"/>
                </a:solidFill>
                <a:latin typeface="League Spartan"/>
                <a:ea typeface="League Spartan"/>
                <a:cs typeface="League Spartan"/>
                <a:sym typeface="League Spartan"/>
              </a:rPr>
              <a:t>NAME = MUHAMMAD SAMI ULLAH</a:t>
            </a:r>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4000">
              <a:schemeClr val="tx1"/>
            </a:gs>
            <a:gs pos="100000">
              <a:srgbClr val="071740">
                <a:alpha val="100000"/>
              </a:srgbClr>
            </a:gs>
          </a:gsLst>
          <a:lin ang="0"/>
        </a:gradFill>
        <a:effectLst/>
      </p:bgPr>
    </p:bg>
    <p:spTree>
      <p:nvGrpSpPr>
        <p:cNvPr id="1" name=""/>
        <p:cNvGrpSpPr/>
        <p:nvPr/>
      </p:nvGrpSpPr>
      <p:grpSpPr>
        <a:xfrm>
          <a:off x="0" y="0"/>
          <a:ext cx="0" cy="0"/>
          <a:chOff x="0" y="0"/>
          <a:chExt cx="0" cy="0"/>
        </a:xfrm>
      </p:grpSpPr>
      <p:sp>
        <p:nvSpPr>
          <p:cNvPr id="17" name="TextBox 17"/>
          <p:cNvSpPr txBox="1"/>
          <p:nvPr/>
        </p:nvSpPr>
        <p:spPr>
          <a:xfrm>
            <a:off x="1714500" y="1257300"/>
            <a:ext cx="15354300" cy="2693045"/>
          </a:xfrm>
          <a:prstGeom prst="rect">
            <a:avLst/>
          </a:prstGeom>
        </p:spPr>
        <p:txBody>
          <a:bodyPr wrap="square" lIns="0" tIns="0" rIns="0" bIns="0" rtlCol="0" anchor="t">
            <a:spAutoFit/>
          </a:bodyPr>
          <a:lstStyle/>
          <a:p>
            <a:pPr algn="ctr">
              <a:lnSpc>
                <a:spcPts val="10480"/>
              </a:lnSpc>
            </a:pPr>
            <a:r>
              <a:rPr lang="en-US" sz="8000" dirty="0">
                <a:solidFill>
                  <a:srgbClr val="FFFF00"/>
                </a:solidFill>
                <a:effectLst>
                  <a:reflection blurRad="6350" stA="60000" endA="900" endPos="58000" dir="5400000" sy="-100000" algn="bl" rotWithShape="0"/>
                </a:effectLst>
                <a:latin typeface="League Spartan"/>
                <a:ea typeface="League Spartan"/>
                <a:cs typeface="League Spartan"/>
                <a:sym typeface="League Spartan"/>
              </a:rPr>
              <a:t>MADE BY </a:t>
            </a:r>
            <a:br>
              <a:rPr lang="en-US" sz="8000" dirty="0">
                <a:solidFill>
                  <a:srgbClr val="FFFF00"/>
                </a:solidFill>
                <a:effectLst>
                  <a:reflection blurRad="6350" stA="60000" endA="900" endPos="58000" dir="5400000" sy="-100000" algn="bl" rotWithShape="0"/>
                </a:effectLst>
                <a:latin typeface="League Spartan"/>
                <a:ea typeface="League Spartan"/>
                <a:cs typeface="League Spartan"/>
                <a:sym typeface="League Spartan"/>
              </a:rPr>
            </a:br>
            <a:r>
              <a:rPr lang="en-US" sz="8000" dirty="0">
                <a:solidFill>
                  <a:srgbClr val="FFFF00"/>
                </a:solidFill>
                <a:effectLst>
                  <a:reflection blurRad="6350" stA="60000" endA="900" endPos="58000" dir="5400000" sy="-100000" algn="bl" rotWithShape="0"/>
                </a:effectLst>
                <a:latin typeface="League Spartan"/>
                <a:ea typeface="League Spartan"/>
                <a:cs typeface="League Spartan"/>
                <a:sym typeface="League Spartan"/>
              </a:rPr>
              <a:t>MUHAMMAD SAMI ULLAH</a:t>
            </a:r>
          </a:p>
        </p:txBody>
      </p:sp>
      <p:sp>
        <p:nvSpPr>
          <p:cNvPr id="43" name="TextBox 35">
            <a:extLst>
              <a:ext uri="{FF2B5EF4-FFF2-40B4-BE49-F238E27FC236}">
                <a16:creationId xmlns:a16="http://schemas.microsoft.com/office/drawing/2014/main" id="{0C71E29A-0871-48A9-8AB5-61D9DC57A9DA}"/>
              </a:ext>
            </a:extLst>
          </p:cNvPr>
          <p:cNvSpPr txBox="1"/>
          <p:nvPr/>
        </p:nvSpPr>
        <p:spPr>
          <a:xfrm>
            <a:off x="1650104" y="800889"/>
            <a:ext cx="5649932" cy="291846"/>
          </a:xfrm>
          <a:prstGeom prst="rect">
            <a:avLst/>
          </a:prstGeom>
        </p:spPr>
        <p:txBody>
          <a:bodyPr lIns="0" tIns="0" rIns="0" bIns="0" rtlCol="0" anchor="t">
            <a:spAutoFit/>
          </a:bodyPr>
          <a:lstStyle/>
          <a:p>
            <a:pPr algn="l">
              <a:lnSpc>
                <a:spcPts val="2247"/>
              </a:lnSpc>
            </a:pPr>
            <a:r>
              <a:rPr lang="en-US" sz="2100" dirty="0">
                <a:solidFill>
                  <a:srgbClr val="FFFF00"/>
                </a:solidFill>
                <a:latin typeface="League Spartan"/>
                <a:ea typeface="League Spartan"/>
                <a:cs typeface="League Spartan"/>
                <a:sym typeface="League Spartan"/>
              </a:rPr>
              <a:t>Artificial Intelligence</a:t>
            </a:r>
          </a:p>
        </p:txBody>
      </p:sp>
      <p:pic>
        <p:nvPicPr>
          <p:cNvPr id="45" name="Picture 44">
            <a:extLst>
              <a:ext uri="{FF2B5EF4-FFF2-40B4-BE49-F238E27FC236}">
                <a16:creationId xmlns:a16="http://schemas.microsoft.com/office/drawing/2014/main" id="{0DA66468-3E4F-4FCF-96A5-ECDF929C5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599" y="5143500"/>
            <a:ext cx="2652299" cy="42571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
        <p159:morph option="byObject"/>
      </p:transition>
    </mc:Choice>
    <mc:Fallback xmlns="">
      <p:transition spd="slow" advTm="4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41000">
              <a:schemeClr val="tx1"/>
            </a:gs>
            <a:gs pos="77000">
              <a:srgbClr val="071740">
                <a:alpha val="100000"/>
              </a:srgbClr>
            </a:gs>
          </a:gsLst>
          <a:lin ang="0"/>
        </a:gradFill>
        <a:effectLst/>
      </p:bgPr>
    </p:bg>
    <p:spTree>
      <p:nvGrpSpPr>
        <p:cNvPr id="1" name=""/>
        <p:cNvGrpSpPr/>
        <p:nvPr/>
      </p:nvGrpSpPr>
      <p:grpSpPr>
        <a:xfrm>
          <a:off x="0" y="0"/>
          <a:ext cx="0" cy="0"/>
          <a:chOff x="0" y="0"/>
          <a:chExt cx="0" cy="0"/>
        </a:xfrm>
      </p:grpSpPr>
      <p:sp>
        <p:nvSpPr>
          <p:cNvPr id="16" name="Freeform 16"/>
          <p:cNvSpPr/>
          <p:nvPr/>
        </p:nvSpPr>
        <p:spPr>
          <a:xfrm flipH="1">
            <a:off x="11811000" y="2400300"/>
            <a:ext cx="7674004" cy="9273720"/>
          </a:xfrm>
          <a:custGeom>
            <a:avLst/>
            <a:gdLst/>
            <a:ahLst/>
            <a:cxnLst/>
            <a:rect l="l" t="t" r="r" b="b"/>
            <a:pathLst>
              <a:path w="7674004" h="9273720">
                <a:moveTo>
                  <a:pt x="7674003" y="0"/>
                </a:moveTo>
                <a:lnTo>
                  <a:pt x="0" y="0"/>
                </a:lnTo>
                <a:lnTo>
                  <a:pt x="0" y="9273721"/>
                </a:lnTo>
                <a:lnTo>
                  <a:pt x="7674003" y="9273721"/>
                </a:lnTo>
                <a:lnTo>
                  <a:pt x="7674003" y="0"/>
                </a:lnTo>
                <a:close/>
              </a:path>
            </a:pathLst>
          </a:custGeom>
          <a:blipFill>
            <a:blip r:embed="rId2"/>
            <a:stretch>
              <a:fillRect/>
            </a:stretch>
          </a:blipFill>
        </p:spPr>
        <p:txBody>
          <a:bodyPr/>
          <a:lstStyle/>
          <a:p>
            <a:endParaRPr lang="en-US" dirty="0"/>
          </a:p>
        </p:txBody>
      </p:sp>
      <p:sp>
        <p:nvSpPr>
          <p:cNvPr id="22" name="TextBox 22"/>
          <p:cNvSpPr txBox="1"/>
          <p:nvPr/>
        </p:nvSpPr>
        <p:spPr>
          <a:xfrm>
            <a:off x="4349365" y="3681961"/>
            <a:ext cx="9589271" cy="1650965"/>
          </a:xfrm>
          <a:prstGeom prst="rect">
            <a:avLst/>
          </a:prstGeom>
        </p:spPr>
        <p:txBody>
          <a:bodyPr wrap="square" lIns="0" tIns="0" rIns="0" bIns="0" rtlCol="0" anchor="t">
            <a:spAutoFit/>
          </a:bodyPr>
          <a:lstStyle/>
          <a:p>
            <a:pPr algn="ctr">
              <a:lnSpc>
                <a:spcPts val="12480"/>
              </a:lnSpc>
            </a:pPr>
            <a:r>
              <a:rPr lang="en-US" sz="11664" dirty="0">
                <a:solidFill>
                  <a:srgbClr val="FFFF00"/>
                </a:solidFill>
                <a:latin typeface="League Spartan"/>
                <a:ea typeface="League Spartan"/>
                <a:cs typeface="League Spartan"/>
                <a:sym typeface="League Spartan"/>
              </a:rPr>
              <a:t>Thank You</a:t>
            </a:r>
          </a:p>
        </p:txBody>
      </p:sp>
      <p:sp>
        <p:nvSpPr>
          <p:cNvPr id="23" name="TextBox 23"/>
          <p:cNvSpPr txBox="1"/>
          <p:nvPr/>
        </p:nvSpPr>
        <p:spPr>
          <a:xfrm>
            <a:off x="5684659" y="5041202"/>
            <a:ext cx="6918681" cy="473075"/>
          </a:xfrm>
          <a:prstGeom prst="rect">
            <a:avLst/>
          </a:prstGeom>
        </p:spPr>
        <p:txBody>
          <a:bodyPr wrap="square" lIns="0" tIns="0" rIns="0" bIns="0" rtlCol="0" anchor="t">
            <a:spAutoFit/>
          </a:bodyPr>
          <a:lstStyle/>
          <a:p>
            <a:pPr algn="ctr">
              <a:lnSpc>
                <a:spcPts val="3910"/>
              </a:lnSpc>
            </a:pPr>
            <a:r>
              <a:rPr lang="en-US" sz="2300" spc="1104" dirty="0">
                <a:solidFill>
                  <a:srgbClr val="FFFFFF"/>
                </a:solidFill>
                <a:latin typeface="Poppins"/>
                <a:ea typeface="Poppins"/>
                <a:cs typeface="Poppins"/>
                <a:sym typeface="Poppins"/>
              </a:rPr>
              <a:t>FOR YOUR ATTENTION</a:t>
            </a:r>
          </a:p>
        </p:txBody>
      </p:sp>
      <p:sp>
        <p:nvSpPr>
          <p:cNvPr id="36" name="TextBox 35">
            <a:extLst>
              <a:ext uri="{FF2B5EF4-FFF2-40B4-BE49-F238E27FC236}">
                <a16:creationId xmlns:a16="http://schemas.microsoft.com/office/drawing/2014/main" id="{7173D734-63DA-4289-9E3F-856EDBCB4950}"/>
              </a:ext>
            </a:extLst>
          </p:cNvPr>
          <p:cNvSpPr txBox="1"/>
          <p:nvPr/>
        </p:nvSpPr>
        <p:spPr>
          <a:xfrm>
            <a:off x="1650104" y="800889"/>
            <a:ext cx="5649932" cy="291846"/>
          </a:xfrm>
          <a:prstGeom prst="rect">
            <a:avLst/>
          </a:prstGeom>
        </p:spPr>
        <p:txBody>
          <a:bodyPr lIns="0" tIns="0" rIns="0" bIns="0" rtlCol="0" anchor="t">
            <a:spAutoFit/>
          </a:bodyPr>
          <a:lstStyle/>
          <a:p>
            <a:pPr algn="l">
              <a:lnSpc>
                <a:spcPts val="2247"/>
              </a:lnSpc>
            </a:pPr>
            <a:r>
              <a:rPr lang="en-US" sz="2100" dirty="0">
                <a:solidFill>
                  <a:srgbClr val="FFFF00"/>
                </a:solidFill>
                <a:latin typeface="League Spartan"/>
                <a:ea typeface="League Spartan"/>
                <a:cs typeface="League Spartan"/>
                <a:sym typeface="League Spartan"/>
              </a:rPr>
              <a:t>Artificial Intelligence</a:t>
            </a:r>
          </a:p>
        </p:txBody>
      </p:sp>
    </p:spTree>
  </p:cSld>
  <p:clrMapOvr>
    <a:masterClrMapping/>
  </p:clrMapOvr>
  <mc:AlternateContent xmlns:mc="http://schemas.openxmlformats.org/markup-compatibility/2006" xmlns:p14="http://schemas.microsoft.com/office/powerpoint/2010/main">
    <mc:Choice Requires="p14">
      <p:transition spd="slow" p14:dur="1500" advClick="0" advTm="400">
        <p:split orient="vert"/>
      </p:transition>
    </mc:Choice>
    <mc:Fallback xmlns="">
      <p:transition spd="slow" advClick="0" advTm="4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sp>
        <p:nvSpPr>
          <p:cNvPr id="35" name="Freeform 2">
            <a:extLst>
              <a:ext uri="{FF2B5EF4-FFF2-40B4-BE49-F238E27FC236}">
                <a16:creationId xmlns:a16="http://schemas.microsoft.com/office/drawing/2014/main" id="{69E84BE8-9C6B-4773-8809-C2E23789C3E6}"/>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18" name="TextBox 18"/>
          <p:cNvSpPr txBox="1"/>
          <p:nvPr/>
        </p:nvSpPr>
        <p:spPr>
          <a:xfrm>
            <a:off x="304918" y="2095500"/>
            <a:ext cx="8454550" cy="1134926"/>
          </a:xfrm>
          <a:prstGeom prst="rect">
            <a:avLst/>
          </a:prstGeom>
        </p:spPr>
        <p:txBody>
          <a:bodyPr wrap="square" lIns="0" tIns="0" rIns="0" bIns="0" rtlCol="0" anchor="t">
            <a:spAutoFit/>
          </a:bodyPr>
          <a:lstStyle/>
          <a:p>
            <a:pPr algn="l">
              <a:lnSpc>
                <a:spcPts val="8560"/>
              </a:lnSpc>
            </a:pPr>
            <a:r>
              <a:rPr lang="en-US" sz="8000" dirty="0">
                <a:solidFill>
                  <a:srgbClr val="FFC000"/>
                </a:solidFill>
                <a:latin typeface="League Spartan"/>
                <a:ea typeface="League Spartan"/>
                <a:cs typeface="League Spartan"/>
                <a:sym typeface="League Spartan"/>
              </a:rPr>
              <a:t>INTRODUCTION</a:t>
            </a:r>
          </a:p>
        </p:txBody>
      </p:sp>
      <p:sp>
        <p:nvSpPr>
          <p:cNvPr id="19" name="TextBox 19"/>
          <p:cNvSpPr txBox="1"/>
          <p:nvPr/>
        </p:nvSpPr>
        <p:spPr>
          <a:xfrm>
            <a:off x="291063" y="3855102"/>
            <a:ext cx="8454550" cy="2576796"/>
          </a:xfrm>
          <a:prstGeom prst="rect">
            <a:avLst/>
          </a:prstGeom>
        </p:spPr>
        <p:txBody>
          <a:bodyPr lIns="0" tIns="0" rIns="0" bIns="0" rtlCol="0" anchor="t">
            <a:spAutoFit/>
          </a:bodyPr>
          <a:lstStyle/>
          <a:p>
            <a:pPr algn="just">
              <a:lnSpc>
                <a:spcPts val="3400"/>
              </a:lnSpc>
            </a:pPr>
            <a:r>
              <a:rPr lang="en-US" sz="2400" dirty="0">
                <a:solidFill>
                  <a:srgbClr val="FFFFFF"/>
                </a:solidFill>
                <a:latin typeface="Nirmala UI" panose="020B0502040204020203" pitchFamily="34" charset="0"/>
                <a:ea typeface="Nirmala UI" panose="020B0502040204020203" pitchFamily="34" charset="0"/>
                <a:cs typeface="Nirmala UI" panose="020B0502040204020203" pitchFamily="34" charset="0"/>
                <a:sym typeface="Poppins"/>
              </a:rPr>
              <a:t>Man-made consciousness (artificial intelligence) is a part of software engineering that zeroes in on making frameworks equipped for performing errands that normally require human knowledge. These undertakings incorporate critical thinking, grasping normal language, perceiving designs, gaining as a matter of fact, and deciding</a:t>
            </a:r>
          </a:p>
        </p:txBody>
      </p:sp>
    </p:spTree>
  </p:cSld>
  <p:clrMapOvr>
    <a:masterClrMapping/>
  </p:clrMapOvr>
  <mc:AlternateContent xmlns:mc="http://schemas.openxmlformats.org/markup-compatibility/2006" xmlns:p14="http://schemas.microsoft.com/office/powerpoint/2010/main">
    <mc:Choice Requires="p14">
      <p:transition spd="slow" p14:dur="3000" advTm="400">
        <p14:shred/>
      </p:transition>
    </mc:Choice>
    <mc:Fallback xmlns="">
      <p:transition spd="slow" advTm="4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sp>
        <p:nvSpPr>
          <p:cNvPr id="30" name="Freeform 2">
            <a:extLst>
              <a:ext uri="{FF2B5EF4-FFF2-40B4-BE49-F238E27FC236}">
                <a16:creationId xmlns:a16="http://schemas.microsoft.com/office/drawing/2014/main" id="{50B87F22-814A-43C4-BD14-41FC08B4963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033" t="-53778" r="-1017" b="-7669"/>
            </a:stretch>
          </a:blipFill>
        </p:spPr>
      </p:sp>
      <p:sp>
        <p:nvSpPr>
          <p:cNvPr id="10" name="TextBox 10"/>
          <p:cNvSpPr txBox="1"/>
          <p:nvPr/>
        </p:nvSpPr>
        <p:spPr>
          <a:xfrm>
            <a:off x="3657600" y="1642671"/>
            <a:ext cx="14823017" cy="1067600"/>
          </a:xfrm>
          <a:prstGeom prst="rect">
            <a:avLst/>
          </a:prstGeom>
        </p:spPr>
        <p:txBody>
          <a:bodyPr wrap="square" lIns="0" tIns="0" rIns="0" bIns="0" rtlCol="0" anchor="t">
            <a:spAutoFit/>
          </a:bodyPr>
          <a:lstStyle/>
          <a:p>
            <a:pPr algn="just">
              <a:lnSpc>
                <a:spcPts val="9520"/>
              </a:lnSpc>
            </a:pPr>
            <a:r>
              <a:rPr lang="en-US" sz="4000" dirty="0">
                <a:solidFill>
                  <a:srgbClr val="FFC000"/>
                </a:solidFill>
                <a:latin typeface="League Spartan"/>
                <a:ea typeface="League Spartan"/>
                <a:cs typeface="League Spartan"/>
                <a:sym typeface="League Spartan"/>
              </a:rPr>
              <a:t>HISTORY &amp; EVOLUTION OF ARTIFICIAL INTELLIGENCE</a:t>
            </a:r>
          </a:p>
        </p:txBody>
      </p:sp>
      <p:sp>
        <p:nvSpPr>
          <p:cNvPr id="29" name="Rectangle 28">
            <a:extLst>
              <a:ext uri="{FF2B5EF4-FFF2-40B4-BE49-F238E27FC236}">
                <a16:creationId xmlns:a16="http://schemas.microsoft.com/office/drawing/2014/main" id="{8358AA2C-5D2D-4B99-A920-28EDD010A64C}"/>
              </a:ext>
            </a:extLst>
          </p:cNvPr>
          <p:cNvSpPr/>
          <p:nvPr/>
        </p:nvSpPr>
        <p:spPr>
          <a:xfrm>
            <a:off x="6781800" y="3600246"/>
            <a:ext cx="9601200" cy="5262979"/>
          </a:xfrm>
          <a:prstGeom prst="rect">
            <a:avLst/>
          </a:prstGeom>
        </p:spPr>
        <p:txBody>
          <a:bodyPr wrap="square">
            <a:spAutoFit/>
          </a:bodyPr>
          <a:lstStyle/>
          <a:p>
            <a:pPr algn="just"/>
            <a:r>
              <a:rPr lang="en-US" sz="2400" dirty="0">
                <a:solidFill>
                  <a:schemeClr val="bg1"/>
                </a:solidFill>
                <a:latin typeface="Nirmala UI" panose="020B0502040204020203" pitchFamily="34" charset="0"/>
                <a:ea typeface="Nirmala UI" panose="020B0502040204020203" pitchFamily="34" charset="0"/>
                <a:cs typeface="Nirmala UI" panose="020B0502040204020203" pitchFamily="34" charset="0"/>
              </a:rPr>
              <a:t>The set of experiences and development of Computerized reasoning (man-made intelligence) started with early philosophical and legendary ideas, developing into a conventional field during the 1950s with the primary work of Alan Turing and the Dartmouth Gathering. Early artificial intelligence endeavors zeroed in on representative thinking and brain organizations, however, constraints prompted times of stagnation known as artificial intelligence winters. The 1980s saw a resurgence with Master Frameworks, trailed by a shift to AI during the 1990s. The 2010s denoted an upset in artificial intelligence with profound getting the hang of, empowering forward leaps in picture and discourse acknowledgment. Today, simulated intelligence keeps progressing, with expanding regard for morals, cultural effects, and the quest for General computer-based intelligence.</a:t>
            </a:r>
          </a:p>
        </p:txBody>
      </p:sp>
    </p:spTree>
  </p:cSld>
  <p:clrMapOvr>
    <a:masterClrMapping/>
  </p:clrMapOvr>
  <mc:AlternateContent xmlns:mc="http://schemas.openxmlformats.org/markup-compatibility/2006" xmlns:p14="http://schemas.microsoft.com/office/powerpoint/2010/main">
    <mc:Choice Requires="p14">
      <p:transition spd="slow" p14:dur="4000" advClick="0" advTm="400">
        <p14:vortex dir="r"/>
      </p:transition>
    </mc:Choice>
    <mc:Fallback xmlns="">
      <p:transition spd="slow" advClick="0" advTm="4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rgbClr val="071740">
                <a:alpha val="100000"/>
              </a:srgbClr>
            </a:gs>
          </a:gsLst>
          <a:lin ang="0"/>
        </a:gradFill>
        <a:effectLst/>
      </p:bgPr>
    </p:bg>
    <p:spTree>
      <p:nvGrpSpPr>
        <p:cNvPr id="1" name=""/>
        <p:cNvGrpSpPr/>
        <p:nvPr/>
      </p:nvGrpSpPr>
      <p:grpSpPr>
        <a:xfrm>
          <a:off x="0" y="0"/>
          <a:ext cx="0" cy="0"/>
          <a:chOff x="0" y="0"/>
          <a:chExt cx="0" cy="0"/>
        </a:xfrm>
      </p:grpSpPr>
      <p:sp>
        <p:nvSpPr>
          <p:cNvPr id="40" name="Freeform 2">
            <a:extLst>
              <a:ext uri="{FF2B5EF4-FFF2-40B4-BE49-F238E27FC236}">
                <a16:creationId xmlns:a16="http://schemas.microsoft.com/office/drawing/2014/main" id="{2EC4C278-4EAF-46F4-BE34-433D0BBA2E3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13" name="Group 13"/>
          <p:cNvGrpSpPr/>
          <p:nvPr/>
        </p:nvGrpSpPr>
        <p:grpSpPr>
          <a:xfrm>
            <a:off x="5596840" y="3212051"/>
            <a:ext cx="7805274" cy="3442012"/>
            <a:chOff x="-32486" y="-57150"/>
            <a:chExt cx="1100196" cy="485170"/>
          </a:xfrm>
        </p:grpSpPr>
        <p:sp>
          <p:nvSpPr>
            <p:cNvPr id="14" name="Freeform 14"/>
            <p:cNvSpPr/>
            <p:nvPr/>
          </p:nvSpPr>
          <p:spPr>
            <a:xfrm>
              <a:off x="-32486" y="17261"/>
              <a:ext cx="1067710" cy="410759"/>
            </a:xfrm>
            <a:custGeom>
              <a:avLst/>
              <a:gdLst/>
              <a:ahLst/>
              <a:cxnLst/>
              <a:rect l="l" t="t" r="r" b="b"/>
              <a:pathLst>
                <a:path w="1067710" h="410759">
                  <a:moveTo>
                    <a:pt x="51103" y="0"/>
                  </a:moveTo>
                  <a:lnTo>
                    <a:pt x="1016607" y="0"/>
                  </a:lnTo>
                  <a:cubicBezTo>
                    <a:pt x="1044831" y="0"/>
                    <a:pt x="1067710" y="22880"/>
                    <a:pt x="1067710" y="51103"/>
                  </a:cubicBezTo>
                  <a:lnTo>
                    <a:pt x="1067710" y="359655"/>
                  </a:lnTo>
                  <a:cubicBezTo>
                    <a:pt x="1067710" y="373209"/>
                    <a:pt x="1062326" y="386207"/>
                    <a:pt x="1052743" y="395791"/>
                  </a:cubicBezTo>
                  <a:cubicBezTo>
                    <a:pt x="1043159" y="405374"/>
                    <a:pt x="1030161" y="410759"/>
                    <a:pt x="1016607" y="410759"/>
                  </a:cubicBezTo>
                  <a:lnTo>
                    <a:pt x="51103" y="410759"/>
                  </a:lnTo>
                  <a:cubicBezTo>
                    <a:pt x="22880" y="410759"/>
                    <a:pt x="0" y="387879"/>
                    <a:pt x="0" y="359655"/>
                  </a:cubicBezTo>
                  <a:lnTo>
                    <a:pt x="0" y="51103"/>
                  </a:lnTo>
                  <a:cubicBezTo>
                    <a:pt x="0" y="22880"/>
                    <a:pt x="22880" y="0"/>
                    <a:pt x="51103" y="0"/>
                  </a:cubicBezTo>
                  <a:close/>
                </a:path>
              </a:pathLst>
            </a:custGeom>
            <a:solidFill>
              <a:srgbClr val="0A354F">
                <a:alpha val="44706"/>
              </a:srgbClr>
            </a:solidFill>
            <a:ln w="38100" cap="rnd">
              <a:gradFill>
                <a:gsLst>
                  <a:gs pos="0">
                    <a:srgbClr val="009EC3">
                      <a:alpha val="45000"/>
                    </a:srgbClr>
                  </a:gs>
                  <a:gs pos="100000">
                    <a:srgbClr val="00FBB2">
                      <a:alpha val="45000"/>
                    </a:srgbClr>
                  </a:gs>
                </a:gsLst>
                <a:lin ang="0"/>
              </a:gradFill>
              <a:prstDash val="solid"/>
              <a:round/>
            </a:ln>
          </p:spPr>
        </p:sp>
        <p:sp>
          <p:nvSpPr>
            <p:cNvPr id="15" name="TextBox 15"/>
            <p:cNvSpPr txBox="1"/>
            <p:nvPr/>
          </p:nvSpPr>
          <p:spPr>
            <a:xfrm>
              <a:off x="0" y="-57150"/>
              <a:ext cx="1067710" cy="467908"/>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0940403" y="3030886"/>
            <a:ext cx="5292799" cy="398827"/>
          </a:xfrm>
          <a:prstGeom prst="rect">
            <a:avLst/>
          </a:prstGeom>
        </p:spPr>
        <p:txBody>
          <a:bodyPr lIns="0" tIns="0" rIns="0" bIns="0" rtlCol="0" anchor="t">
            <a:spAutoFit/>
          </a:bodyPr>
          <a:lstStyle/>
          <a:p>
            <a:pPr algn="just">
              <a:lnSpc>
                <a:spcPts val="3400"/>
              </a:lnSpc>
            </a:pPr>
            <a:endParaRPr lang="en-US" sz="2000" dirty="0">
              <a:solidFill>
                <a:srgbClr val="FFFFFF"/>
              </a:solidFill>
              <a:latin typeface="Poppins"/>
              <a:ea typeface="Poppins"/>
              <a:cs typeface="Poppins"/>
              <a:sym typeface="Poppins"/>
            </a:endParaRPr>
          </a:p>
        </p:txBody>
      </p:sp>
      <p:sp>
        <p:nvSpPr>
          <p:cNvPr id="24" name="TextBox 24"/>
          <p:cNvSpPr txBox="1"/>
          <p:nvPr/>
        </p:nvSpPr>
        <p:spPr>
          <a:xfrm>
            <a:off x="427474" y="1037465"/>
            <a:ext cx="6632002" cy="398827"/>
          </a:xfrm>
          <a:prstGeom prst="rect">
            <a:avLst/>
          </a:prstGeom>
        </p:spPr>
        <p:txBody>
          <a:bodyPr wrap="square" lIns="0" tIns="0" rIns="0" bIns="0" rtlCol="0" anchor="t">
            <a:spAutoFit/>
          </a:bodyPr>
          <a:lstStyle/>
          <a:p>
            <a:pPr algn="just">
              <a:lnSpc>
                <a:spcPts val="3400"/>
              </a:lnSpc>
            </a:pPr>
            <a:endParaRPr lang="en-US" sz="2000" dirty="0">
              <a:solidFill>
                <a:srgbClr val="FFFFFF"/>
              </a:solidFill>
              <a:latin typeface="Poppins"/>
              <a:ea typeface="Poppins"/>
              <a:cs typeface="Poppins"/>
              <a:sym typeface="Poppins"/>
            </a:endParaRPr>
          </a:p>
        </p:txBody>
      </p:sp>
      <p:sp>
        <p:nvSpPr>
          <p:cNvPr id="25" name="TextBox 25"/>
          <p:cNvSpPr txBox="1"/>
          <p:nvPr/>
        </p:nvSpPr>
        <p:spPr>
          <a:xfrm>
            <a:off x="1063180" y="2670649"/>
            <a:ext cx="1462071" cy="341055"/>
          </a:xfrm>
          <a:prstGeom prst="rect">
            <a:avLst/>
          </a:prstGeom>
        </p:spPr>
        <p:txBody>
          <a:bodyPr lIns="0" tIns="0" rIns="0" bIns="0" rtlCol="0" anchor="t">
            <a:spAutoFit/>
          </a:bodyPr>
          <a:lstStyle/>
          <a:p>
            <a:pPr algn="l">
              <a:lnSpc>
                <a:spcPts val="2799"/>
              </a:lnSpc>
              <a:spcBef>
                <a:spcPct val="0"/>
              </a:spcBef>
            </a:pPr>
            <a:endParaRPr lang="en-US" sz="1999" dirty="0">
              <a:solidFill>
                <a:srgbClr val="00B5BF"/>
              </a:solidFill>
              <a:latin typeface="Poppins Bold"/>
              <a:ea typeface="Poppins Bold"/>
              <a:cs typeface="Poppins Bold"/>
              <a:sym typeface="Poppins Bold"/>
            </a:endParaRPr>
          </a:p>
        </p:txBody>
      </p:sp>
      <p:sp>
        <p:nvSpPr>
          <p:cNvPr id="26" name="TextBox 26"/>
          <p:cNvSpPr txBox="1"/>
          <p:nvPr/>
        </p:nvSpPr>
        <p:spPr>
          <a:xfrm>
            <a:off x="-1600200" y="152570"/>
            <a:ext cx="13024349" cy="2725746"/>
          </a:xfrm>
          <a:prstGeom prst="rect">
            <a:avLst/>
          </a:prstGeom>
        </p:spPr>
        <p:txBody>
          <a:bodyPr wrap="square" lIns="0" tIns="0" rIns="0" bIns="0" rtlCol="0" anchor="t">
            <a:spAutoFit/>
          </a:bodyPr>
          <a:lstStyle/>
          <a:p>
            <a:pPr algn="ctr">
              <a:lnSpc>
                <a:spcPts val="10480"/>
              </a:lnSpc>
            </a:pPr>
            <a:r>
              <a:rPr lang="en-US" sz="9600" dirty="0">
                <a:solidFill>
                  <a:srgbClr val="FFC000"/>
                </a:solidFill>
                <a:latin typeface="Impact"/>
                <a:ea typeface="Impact"/>
                <a:cs typeface="Impact"/>
                <a:sym typeface="Impact"/>
              </a:rPr>
              <a:t> TYPES OF ARTIFICIAL INTELLIGENCE</a:t>
            </a:r>
            <a:endParaRPr lang="en-US" sz="8000" dirty="0">
              <a:solidFill>
                <a:srgbClr val="FFC000"/>
              </a:solidFill>
              <a:latin typeface="League Spartan"/>
              <a:ea typeface="League Spartan"/>
              <a:cs typeface="League Spartan"/>
              <a:sym typeface="League Spartan"/>
            </a:endParaRPr>
          </a:p>
        </p:txBody>
      </p:sp>
      <p:sp>
        <p:nvSpPr>
          <p:cNvPr id="41" name="Freeform 14">
            <a:extLst>
              <a:ext uri="{FF2B5EF4-FFF2-40B4-BE49-F238E27FC236}">
                <a16:creationId xmlns:a16="http://schemas.microsoft.com/office/drawing/2014/main" id="{865AF182-8B48-47C9-A4CC-2837202D3AA9}"/>
              </a:ext>
            </a:extLst>
          </p:cNvPr>
          <p:cNvSpPr/>
          <p:nvPr/>
        </p:nvSpPr>
        <p:spPr>
          <a:xfrm>
            <a:off x="462110" y="7013478"/>
            <a:ext cx="7574804" cy="2914107"/>
          </a:xfrm>
          <a:custGeom>
            <a:avLst/>
            <a:gdLst/>
            <a:ahLst/>
            <a:cxnLst/>
            <a:rect l="l" t="t" r="r" b="b"/>
            <a:pathLst>
              <a:path w="1067710" h="410759">
                <a:moveTo>
                  <a:pt x="51103" y="0"/>
                </a:moveTo>
                <a:lnTo>
                  <a:pt x="1016607" y="0"/>
                </a:lnTo>
                <a:cubicBezTo>
                  <a:pt x="1044831" y="0"/>
                  <a:pt x="1067710" y="22880"/>
                  <a:pt x="1067710" y="51103"/>
                </a:cubicBezTo>
                <a:lnTo>
                  <a:pt x="1067710" y="359655"/>
                </a:lnTo>
                <a:cubicBezTo>
                  <a:pt x="1067710" y="373209"/>
                  <a:pt x="1062326" y="386207"/>
                  <a:pt x="1052743" y="395791"/>
                </a:cubicBezTo>
                <a:cubicBezTo>
                  <a:pt x="1043159" y="405374"/>
                  <a:pt x="1030161" y="410759"/>
                  <a:pt x="1016607" y="410759"/>
                </a:cubicBezTo>
                <a:lnTo>
                  <a:pt x="51103" y="410759"/>
                </a:lnTo>
                <a:cubicBezTo>
                  <a:pt x="22880" y="410759"/>
                  <a:pt x="0" y="387879"/>
                  <a:pt x="0" y="359655"/>
                </a:cubicBezTo>
                <a:lnTo>
                  <a:pt x="0" y="51103"/>
                </a:lnTo>
                <a:cubicBezTo>
                  <a:pt x="0" y="22880"/>
                  <a:pt x="22880" y="0"/>
                  <a:pt x="51103" y="0"/>
                </a:cubicBezTo>
                <a:close/>
              </a:path>
            </a:pathLst>
          </a:custGeom>
          <a:solidFill>
            <a:srgbClr val="0A354F">
              <a:alpha val="44706"/>
            </a:srgbClr>
          </a:solidFill>
          <a:ln w="38100" cap="rnd">
            <a:gradFill>
              <a:gsLst>
                <a:gs pos="0">
                  <a:srgbClr val="009EC3">
                    <a:alpha val="45000"/>
                  </a:srgbClr>
                </a:gs>
                <a:gs pos="100000">
                  <a:srgbClr val="00FBB2">
                    <a:alpha val="45000"/>
                  </a:srgbClr>
                </a:gs>
              </a:gsLst>
              <a:lin ang="0"/>
            </a:gradFill>
            <a:prstDash val="solid"/>
            <a:round/>
          </a:ln>
        </p:spPr>
      </p:sp>
      <p:sp>
        <p:nvSpPr>
          <p:cNvPr id="42" name="Freeform 14">
            <a:extLst>
              <a:ext uri="{FF2B5EF4-FFF2-40B4-BE49-F238E27FC236}">
                <a16:creationId xmlns:a16="http://schemas.microsoft.com/office/drawing/2014/main" id="{72C5F39C-B6ED-4C08-BB7D-7F01FF523CEB}"/>
              </a:ext>
            </a:extLst>
          </p:cNvPr>
          <p:cNvSpPr/>
          <p:nvPr/>
        </p:nvSpPr>
        <p:spPr>
          <a:xfrm>
            <a:off x="10285722" y="383135"/>
            <a:ext cx="7574804" cy="2914107"/>
          </a:xfrm>
          <a:custGeom>
            <a:avLst/>
            <a:gdLst/>
            <a:ahLst/>
            <a:cxnLst/>
            <a:rect l="l" t="t" r="r" b="b"/>
            <a:pathLst>
              <a:path w="1067710" h="410759">
                <a:moveTo>
                  <a:pt x="51103" y="0"/>
                </a:moveTo>
                <a:lnTo>
                  <a:pt x="1016607" y="0"/>
                </a:lnTo>
                <a:cubicBezTo>
                  <a:pt x="1044831" y="0"/>
                  <a:pt x="1067710" y="22880"/>
                  <a:pt x="1067710" y="51103"/>
                </a:cubicBezTo>
                <a:lnTo>
                  <a:pt x="1067710" y="359655"/>
                </a:lnTo>
                <a:cubicBezTo>
                  <a:pt x="1067710" y="373209"/>
                  <a:pt x="1062326" y="386207"/>
                  <a:pt x="1052743" y="395791"/>
                </a:cubicBezTo>
                <a:cubicBezTo>
                  <a:pt x="1043159" y="405374"/>
                  <a:pt x="1030161" y="410759"/>
                  <a:pt x="1016607" y="410759"/>
                </a:cubicBezTo>
                <a:lnTo>
                  <a:pt x="51103" y="410759"/>
                </a:lnTo>
                <a:cubicBezTo>
                  <a:pt x="22880" y="410759"/>
                  <a:pt x="0" y="387879"/>
                  <a:pt x="0" y="359655"/>
                </a:cubicBezTo>
                <a:lnTo>
                  <a:pt x="0" y="51103"/>
                </a:lnTo>
                <a:cubicBezTo>
                  <a:pt x="0" y="22880"/>
                  <a:pt x="22880" y="0"/>
                  <a:pt x="51103" y="0"/>
                </a:cubicBezTo>
                <a:close/>
              </a:path>
            </a:pathLst>
          </a:custGeom>
          <a:solidFill>
            <a:srgbClr val="0A354F">
              <a:alpha val="44706"/>
            </a:srgbClr>
          </a:solidFill>
          <a:ln w="38100" cap="rnd">
            <a:gradFill>
              <a:gsLst>
                <a:gs pos="0">
                  <a:srgbClr val="009EC3">
                    <a:alpha val="45000"/>
                  </a:srgbClr>
                </a:gs>
                <a:gs pos="100000">
                  <a:srgbClr val="00FBB2">
                    <a:alpha val="45000"/>
                  </a:srgbClr>
                </a:gs>
              </a:gsLst>
              <a:lin ang="0"/>
            </a:gradFill>
            <a:prstDash val="solid"/>
            <a:round/>
          </a:ln>
        </p:spPr>
      </p:sp>
      <p:sp>
        <p:nvSpPr>
          <p:cNvPr id="74" name="Rectangle 73">
            <a:extLst>
              <a:ext uri="{FF2B5EF4-FFF2-40B4-BE49-F238E27FC236}">
                <a16:creationId xmlns:a16="http://schemas.microsoft.com/office/drawing/2014/main" id="{D52EAD02-6DA4-485B-B4C9-62F5DA41D1F8}"/>
              </a:ext>
            </a:extLst>
          </p:cNvPr>
          <p:cNvSpPr/>
          <p:nvPr/>
        </p:nvSpPr>
        <p:spPr>
          <a:xfrm>
            <a:off x="10460441" y="1517022"/>
            <a:ext cx="6852149" cy="646331"/>
          </a:xfrm>
          <a:prstGeom prst="rect">
            <a:avLst/>
          </a:prstGeom>
        </p:spPr>
        <p:txBody>
          <a:bodyPr wrap="square">
            <a:spAutoFit/>
          </a:bodyPr>
          <a:lstStyle/>
          <a:p>
            <a:r>
              <a:rPr lang="en-US" dirty="0">
                <a:solidFill>
                  <a:schemeClr val="bg1"/>
                </a:solidFill>
                <a:latin typeface="Nirmala UI" panose="020B0502040204020203" pitchFamily="34" charset="0"/>
                <a:ea typeface="Nirmala UI" panose="020B0502040204020203" pitchFamily="34" charset="0"/>
                <a:cs typeface="Nirmala UI" panose="020B0502040204020203" pitchFamily="34" charset="0"/>
              </a:rPr>
              <a:t>Intended to play out a particular undertaking or a thin arrangement of errands.</a:t>
            </a:r>
          </a:p>
        </p:txBody>
      </p:sp>
      <p:sp>
        <p:nvSpPr>
          <p:cNvPr id="75" name="Rectangle 74">
            <a:extLst>
              <a:ext uri="{FF2B5EF4-FFF2-40B4-BE49-F238E27FC236}">
                <a16:creationId xmlns:a16="http://schemas.microsoft.com/office/drawing/2014/main" id="{D3D8117E-88BD-417F-A279-91819633AAA2}"/>
              </a:ext>
            </a:extLst>
          </p:cNvPr>
          <p:cNvSpPr/>
          <p:nvPr/>
        </p:nvSpPr>
        <p:spPr>
          <a:xfrm>
            <a:off x="10460441" y="754964"/>
            <a:ext cx="5414431" cy="523220"/>
          </a:xfrm>
          <a:prstGeom prst="rect">
            <a:avLst/>
          </a:prstGeom>
        </p:spPr>
        <p:txBody>
          <a:bodyPr wrap="none">
            <a:spAutoFit/>
          </a:bodyPr>
          <a:lstStyle/>
          <a:p>
            <a:pPr algn="just"/>
            <a:r>
              <a:rPr lang="en-US" sz="2800" b="1" dirty="0">
                <a:solidFill>
                  <a:schemeClr val="tx2">
                    <a:lumMod val="60000"/>
                    <a:lumOff val="40000"/>
                  </a:schemeClr>
                </a:solidFill>
              </a:rPr>
              <a:t>LIMITED SIMULATED INTELLIGENCE</a:t>
            </a:r>
          </a:p>
        </p:txBody>
      </p:sp>
      <p:sp>
        <p:nvSpPr>
          <p:cNvPr id="76" name="Rectangle 75">
            <a:extLst>
              <a:ext uri="{FF2B5EF4-FFF2-40B4-BE49-F238E27FC236}">
                <a16:creationId xmlns:a16="http://schemas.microsoft.com/office/drawing/2014/main" id="{C14DC768-58CB-4738-A25E-4F3AAD884AAF}"/>
              </a:ext>
            </a:extLst>
          </p:cNvPr>
          <p:cNvSpPr/>
          <p:nvPr/>
        </p:nvSpPr>
        <p:spPr>
          <a:xfrm>
            <a:off x="5642187" y="4822737"/>
            <a:ext cx="7527454" cy="923330"/>
          </a:xfrm>
          <a:prstGeom prst="rect">
            <a:avLst/>
          </a:prstGeom>
        </p:spPr>
        <p:txBody>
          <a:bodyPr wrap="square">
            <a:spAutoFit/>
          </a:bodyPr>
          <a:lstStyle/>
          <a:p>
            <a:r>
              <a:rPr lang="en-US" dirty="0">
                <a:solidFill>
                  <a:schemeClr val="bg1"/>
                </a:solidFill>
                <a:latin typeface="Nirmala UI" panose="020B0502040204020203" pitchFamily="34" charset="0"/>
                <a:ea typeface="Nirmala UI" panose="020B0502040204020203" pitchFamily="34" charset="0"/>
                <a:cs typeface="Nirmala UI" panose="020B0502040204020203" pitchFamily="34" charset="0"/>
              </a:rPr>
              <a:t> Speculative simulated intelligence with the capacity to play out any intelligent errand that a human does. It can comprehend, learn, and apply information across a large number of undertakings.</a:t>
            </a:r>
          </a:p>
        </p:txBody>
      </p:sp>
      <p:sp>
        <p:nvSpPr>
          <p:cNvPr id="78" name="Rectangle 77">
            <a:extLst>
              <a:ext uri="{FF2B5EF4-FFF2-40B4-BE49-F238E27FC236}">
                <a16:creationId xmlns:a16="http://schemas.microsoft.com/office/drawing/2014/main" id="{272DAF2A-588D-47C7-8B81-1DAFEEFCFF04}"/>
              </a:ext>
            </a:extLst>
          </p:cNvPr>
          <p:cNvSpPr/>
          <p:nvPr/>
        </p:nvSpPr>
        <p:spPr>
          <a:xfrm>
            <a:off x="5867904" y="3872427"/>
            <a:ext cx="6651436" cy="523220"/>
          </a:xfrm>
          <a:prstGeom prst="rect">
            <a:avLst/>
          </a:prstGeom>
        </p:spPr>
        <p:txBody>
          <a:bodyPr wrap="none">
            <a:spAutoFit/>
          </a:bodyPr>
          <a:lstStyle/>
          <a:p>
            <a:r>
              <a:rPr lang="en-US" sz="2800" b="1" dirty="0">
                <a:solidFill>
                  <a:schemeClr val="tx2">
                    <a:lumMod val="60000"/>
                    <a:lumOff val="40000"/>
                  </a:schemeClr>
                </a:solidFill>
              </a:rPr>
              <a:t>GENERAL COMPUTER-BASED INTELLIGENCE</a:t>
            </a:r>
          </a:p>
        </p:txBody>
      </p:sp>
      <p:sp>
        <p:nvSpPr>
          <p:cNvPr id="79" name="Rectangle 78">
            <a:extLst>
              <a:ext uri="{FF2B5EF4-FFF2-40B4-BE49-F238E27FC236}">
                <a16:creationId xmlns:a16="http://schemas.microsoft.com/office/drawing/2014/main" id="{0B68ED85-0BB5-415A-97D8-62FF201AFAB6}"/>
              </a:ext>
            </a:extLst>
          </p:cNvPr>
          <p:cNvSpPr/>
          <p:nvPr/>
        </p:nvSpPr>
        <p:spPr>
          <a:xfrm>
            <a:off x="537914" y="7915546"/>
            <a:ext cx="7285337" cy="1200329"/>
          </a:xfrm>
          <a:prstGeom prst="rect">
            <a:avLst/>
          </a:prstGeom>
        </p:spPr>
        <p:txBody>
          <a:bodyPr wrap="square">
            <a:spAutoFit/>
          </a:bodyPr>
          <a:lstStyle/>
          <a:p>
            <a:r>
              <a:rPr lang="en-US" dirty="0">
                <a:solidFill>
                  <a:schemeClr val="bg1"/>
                </a:solidFill>
                <a:latin typeface="Nirmala UI" panose="020B0502040204020203" pitchFamily="34" charset="0"/>
                <a:ea typeface="Nirmala UI" panose="020B0502040204020203" pitchFamily="34" charset="0"/>
                <a:cs typeface="Nirmala UI" panose="020B0502040204020203" pitchFamily="34" charset="0"/>
              </a:rPr>
              <a:t> A hypothetical man-made intelligence that outperforms human knowledge in all perspectives, including imagination, critical thinking, and direction. This sort of man-made intelligence is simply speculative and remains a subject of exploration and discussion.</a:t>
            </a:r>
          </a:p>
        </p:txBody>
      </p:sp>
      <p:sp>
        <p:nvSpPr>
          <p:cNvPr id="80" name="Rectangle 79">
            <a:extLst>
              <a:ext uri="{FF2B5EF4-FFF2-40B4-BE49-F238E27FC236}">
                <a16:creationId xmlns:a16="http://schemas.microsoft.com/office/drawing/2014/main" id="{91B1B05E-5025-46B5-B017-7BD817477B3B}"/>
              </a:ext>
            </a:extLst>
          </p:cNvPr>
          <p:cNvSpPr/>
          <p:nvPr/>
        </p:nvSpPr>
        <p:spPr>
          <a:xfrm>
            <a:off x="537914" y="7294521"/>
            <a:ext cx="5505994" cy="523220"/>
          </a:xfrm>
          <a:prstGeom prst="rect">
            <a:avLst/>
          </a:prstGeom>
        </p:spPr>
        <p:txBody>
          <a:bodyPr wrap="none">
            <a:spAutoFit/>
          </a:bodyPr>
          <a:lstStyle/>
          <a:p>
            <a:r>
              <a:rPr lang="en-US" sz="2800" b="1" dirty="0">
                <a:solidFill>
                  <a:schemeClr val="tx2">
                    <a:lumMod val="60000"/>
                    <a:lumOff val="40000"/>
                  </a:schemeClr>
                </a:solidFill>
              </a:rPr>
              <a:t>Hyper-genius simulated intelligence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00">
        <p15:prstTrans prst="fracture"/>
      </p:transition>
    </mc:Choice>
    <mc:Fallback xmlns="">
      <p:transition spd="slow" advClick="0" advTm="4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sp>
        <p:nvSpPr>
          <p:cNvPr id="40" name="Freeform 2">
            <a:extLst>
              <a:ext uri="{FF2B5EF4-FFF2-40B4-BE49-F238E27FC236}">
                <a16:creationId xmlns:a16="http://schemas.microsoft.com/office/drawing/2014/main" id="{885B805B-2CFE-4110-88B7-B9481B02AA9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pPr lvl="0"/>
            <a:endParaRPr lang="en-US" sz="2400" b="1" dirty="0">
              <a:solidFill>
                <a:prstClr val="white"/>
              </a:solidFill>
            </a:endParaRPr>
          </a:p>
        </p:txBody>
      </p:sp>
      <p:sp>
        <p:nvSpPr>
          <p:cNvPr id="19" name="TextBox 19"/>
          <p:cNvSpPr txBox="1"/>
          <p:nvPr/>
        </p:nvSpPr>
        <p:spPr>
          <a:xfrm>
            <a:off x="1471652" y="569171"/>
            <a:ext cx="14731480" cy="2664191"/>
          </a:xfrm>
          <a:prstGeom prst="rect">
            <a:avLst/>
          </a:prstGeom>
        </p:spPr>
        <p:txBody>
          <a:bodyPr wrap="square" lIns="0" tIns="0" rIns="0" bIns="0" rtlCol="0" anchor="t">
            <a:spAutoFit/>
          </a:bodyPr>
          <a:lstStyle/>
          <a:p>
            <a:pPr>
              <a:lnSpc>
                <a:spcPts val="10480"/>
              </a:lnSpc>
            </a:pPr>
            <a:r>
              <a:rPr lang="en-US" sz="8000" b="1" dirty="0">
                <a:solidFill>
                  <a:srgbClr val="FFC000"/>
                </a:solidFill>
                <a:effectLst>
                  <a:outerShdw blurRad="38100" dist="38100" dir="2700000" algn="tl">
                    <a:srgbClr val="000000">
                      <a:alpha val="43137"/>
                    </a:srgbClr>
                  </a:outerShdw>
                </a:effectLst>
                <a:latin typeface="Arial Narrow" panose="020B0606020202030204" pitchFamily="34" charset="0"/>
              </a:rPr>
              <a:t>APPLICATIONS OF </a:t>
            </a:r>
          </a:p>
          <a:p>
            <a:pPr>
              <a:lnSpc>
                <a:spcPts val="10480"/>
              </a:lnSpc>
            </a:pPr>
            <a:r>
              <a:rPr lang="en-US" sz="8000" b="1" dirty="0">
                <a:solidFill>
                  <a:srgbClr val="FFC000"/>
                </a:solidFill>
                <a:effectLst>
                  <a:outerShdw blurRad="38100" dist="38100" dir="2700000" algn="tl">
                    <a:srgbClr val="000000">
                      <a:alpha val="43137"/>
                    </a:srgbClr>
                  </a:outerShdw>
                </a:effectLst>
                <a:latin typeface="Arial Narrow" panose="020B0606020202030204" pitchFamily="34" charset="0"/>
              </a:rPr>
              <a:t>ARTIFICIAL INTELLIGENCE</a:t>
            </a:r>
            <a:endParaRPr lang="en-US" sz="8000" dirty="0">
              <a:solidFill>
                <a:srgbClr val="FFC000"/>
              </a:solidFill>
              <a:latin typeface="League Spartan"/>
              <a:ea typeface="League Spartan"/>
              <a:cs typeface="League Spartan"/>
              <a:sym typeface="League Spartan"/>
            </a:endParaRPr>
          </a:p>
        </p:txBody>
      </p:sp>
      <p:sp>
        <p:nvSpPr>
          <p:cNvPr id="20" name="TextBox 20"/>
          <p:cNvSpPr txBox="1"/>
          <p:nvPr/>
        </p:nvSpPr>
        <p:spPr>
          <a:xfrm>
            <a:off x="9171709" y="4379538"/>
            <a:ext cx="6936664" cy="398827"/>
          </a:xfrm>
          <a:prstGeom prst="rect">
            <a:avLst/>
          </a:prstGeom>
        </p:spPr>
        <p:txBody>
          <a:bodyPr lIns="0" tIns="0" rIns="0" bIns="0" rtlCol="0" anchor="t">
            <a:spAutoFit/>
          </a:bodyPr>
          <a:lstStyle/>
          <a:p>
            <a:pPr algn="just">
              <a:lnSpc>
                <a:spcPts val="3400"/>
              </a:lnSpc>
            </a:pPr>
            <a:endParaRPr lang="en-US" sz="2000" dirty="0">
              <a:solidFill>
                <a:srgbClr val="FFFFFF"/>
              </a:solidFill>
              <a:latin typeface="Poppins"/>
              <a:ea typeface="Poppins"/>
              <a:cs typeface="Poppins"/>
              <a:sym typeface="Poppins"/>
            </a:endParaRPr>
          </a:p>
        </p:txBody>
      </p:sp>
      <p:sp>
        <p:nvSpPr>
          <p:cNvPr id="22" name="TextBox 22"/>
          <p:cNvSpPr txBox="1"/>
          <p:nvPr/>
        </p:nvSpPr>
        <p:spPr>
          <a:xfrm>
            <a:off x="9171709" y="6601863"/>
            <a:ext cx="6936664" cy="398827"/>
          </a:xfrm>
          <a:prstGeom prst="rect">
            <a:avLst/>
          </a:prstGeom>
        </p:spPr>
        <p:txBody>
          <a:bodyPr lIns="0" tIns="0" rIns="0" bIns="0" rtlCol="0" anchor="t">
            <a:spAutoFit/>
          </a:bodyPr>
          <a:lstStyle/>
          <a:p>
            <a:pPr algn="just">
              <a:lnSpc>
                <a:spcPts val="3400"/>
              </a:lnSpc>
            </a:pPr>
            <a:endParaRPr lang="en-US" sz="2000" dirty="0">
              <a:solidFill>
                <a:srgbClr val="FFFFFF"/>
              </a:solidFill>
              <a:latin typeface="Poppins"/>
              <a:ea typeface="Poppins"/>
              <a:cs typeface="Poppins"/>
              <a:sym typeface="Poppins"/>
            </a:endParaRPr>
          </a:p>
        </p:txBody>
      </p:sp>
      <p:sp>
        <p:nvSpPr>
          <p:cNvPr id="41" name="Freeform 3">
            <a:extLst>
              <a:ext uri="{FF2B5EF4-FFF2-40B4-BE49-F238E27FC236}">
                <a16:creationId xmlns:a16="http://schemas.microsoft.com/office/drawing/2014/main" id="{EF989CA7-3629-4733-BED0-CFC2C66DD869}"/>
              </a:ext>
            </a:extLst>
          </p:cNvPr>
          <p:cNvSpPr/>
          <p:nvPr/>
        </p:nvSpPr>
        <p:spPr>
          <a:xfrm>
            <a:off x="1056409" y="3313342"/>
            <a:ext cx="3462427" cy="1126863"/>
          </a:xfrm>
          <a:custGeom>
            <a:avLst/>
            <a:gdLst/>
            <a:ahLst/>
            <a:cxnLst/>
            <a:rect l="l" t="t" r="r" b="b"/>
            <a:pathLst>
              <a:path w="3462427" h="1126863">
                <a:moveTo>
                  <a:pt x="0" y="0"/>
                </a:moveTo>
                <a:lnTo>
                  <a:pt x="3462427" y="0"/>
                </a:lnTo>
                <a:lnTo>
                  <a:pt x="3462427" y="1126863"/>
                </a:lnTo>
                <a:lnTo>
                  <a:pt x="0" y="11268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42" name="Freeform 3">
            <a:extLst>
              <a:ext uri="{FF2B5EF4-FFF2-40B4-BE49-F238E27FC236}">
                <a16:creationId xmlns:a16="http://schemas.microsoft.com/office/drawing/2014/main" id="{D9E38973-A916-4F2F-9A14-425F631979F6}"/>
              </a:ext>
            </a:extLst>
          </p:cNvPr>
          <p:cNvSpPr/>
          <p:nvPr/>
        </p:nvSpPr>
        <p:spPr>
          <a:xfrm>
            <a:off x="6522526" y="3252675"/>
            <a:ext cx="3462427" cy="1126863"/>
          </a:xfrm>
          <a:custGeom>
            <a:avLst/>
            <a:gdLst/>
            <a:ahLst/>
            <a:cxnLst/>
            <a:rect l="l" t="t" r="r" b="b"/>
            <a:pathLst>
              <a:path w="3462427" h="1126863">
                <a:moveTo>
                  <a:pt x="0" y="0"/>
                </a:moveTo>
                <a:lnTo>
                  <a:pt x="3462427" y="0"/>
                </a:lnTo>
                <a:lnTo>
                  <a:pt x="3462427" y="1126863"/>
                </a:lnTo>
                <a:lnTo>
                  <a:pt x="0" y="11268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3" name="Freeform 3">
            <a:extLst>
              <a:ext uri="{FF2B5EF4-FFF2-40B4-BE49-F238E27FC236}">
                <a16:creationId xmlns:a16="http://schemas.microsoft.com/office/drawing/2014/main" id="{9692168C-C11A-4145-81F0-1B9900B787BF}"/>
              </a:ext>
            </a:extLst>
          </p:cNvPr>
          <p:cNvSpPr/>
          <p:nvPr/>
        </p:nvSpPr>
        <p:spPr>
          <a:xfrm>
            <a:off x="12311390" y="3117562"/>
            <a:ext cx="3462427" cy="1126863"/>
          </a:xfrm>
          <a:custGeom>
            <a:avLst/>
            <a:gdLst/>
            <a:ahLst/>
            <a:cxnLst/>
            <a:rect l="l" t="t" r="r" b="b"/>
            <a:pathLst>
              <a:path w="3462427" h="1126863">
                <a:moveTo>
                  <a:pt x="0" y="0"/>
                </a:moveTo>
                <a:lnTo>
                  <a:pt x="3462427" y="0"/>
                </a:lnTo>
                <a:lnTo>
                  <a:pt x="3462427" y="1126863"/>
                </a:lnTo>
                <a:lnTo>
                  <a:pt x="0" y="11268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4" name="Rectangle 43">
            <a:extLst>
              <a:ext uri="{FF2B5EF4-FFF2-40B4-BE49-F238E27FC236}">
                <a16:creationId xmlns:a16="http://schemas.microsoft.com/office/drawing/2014/main" id="{956D71CA-C1FA-4526-8500-6E8DB56D8354}"/>
              </a:ext>
            </a:extLst>
          </p:cNvPr>
          <p:cNvSpPr/>
          <p:nvPr/>
        </p:nvSpPr>
        <p:spPr>
          <a:xfrm>
            <a:off x="1825324" y="3416798"/>
            <a:ext cx="2610173" cy="461665"/>
          </a:xfrm>
          <a:prstGeom prst="rect">
            <a:avLst/>
          </a:prstGeom>
        </p:spPr>
        <p:txBody>
          <a:bodyPr wrap="square">
            <a:spAutoFit/>
          </a:bodyPr>
          <a:lstStyle/>
          <a:p>
            <a:r>
              <a:rPr lang="en-US" sz="2400" b="1" dirty="0">
                <a:solidFill>
                  <a:schemeClr val="tx2">
                    <a:lumMod val="60000"/>
                    <a:lumOff val="40000"/>
                  </a:schemeClr>
                </a:solidFill>
              </a:rPr>
              <a:t>Medical services</a:t>
            </a:r>
          </a:p>
        </p:txBody>
      </p:sp>
      <p:sp>
        <p:nvSpPr>
          <p:cNvPr id="45" name="Rectangle 44">
            <a:extLst>
              <a:ext uri="{FF2B5EF4-FFF2-40B4-BE49-F238E27FC236}">
                <a16:creationId xmlns:a16="http://schemas.microsoft.com/office/drawing/2014/main" id="{37F819F0-281D-435B-A239-3A1D1D6C77B7}"/>
              </a:ext>
            </a:extLst>
          </p:cNvPr>
          <p:cNvSpPr/>
          <p:nvPr/>
        </p:nvSpPr>
        <p:spPr>
          <a:xfrm>
            <a:off x="7670085" y="3344784"/>
            <a:ext cx="1167307" cy="461665"/>
          </a:xfrm>
          <a:prstGeom prst="rect">
            <a:avLst/>
          </a:prstGeom>
        </p:spPr>
        <p:txBody>
          <a:bodyPr wrap="none">
            <a:spAutoFit/>
          </a:bodyPr>
          <a:lstStyle/>
          <a:p>
            <a:r>
              <a:rPr lang="en-US" sz="2400" b="1" dirty="0">
                <a:solidFill>
                  <a:schemeClr val="tx2">
                    <a:lumMod val="60000"/>
                    <a:lumOff val="40000"/>
                  </a:schemeClr>
                </a:solidFill>
              </a:rPr>
              <a:t>Finance</a:t>
            </a:r>
          </a:p>
        </p:txBody>
      </p:sp>
      <p:sp>
        <p:nvSpPr>
          <p:cNvPr id="46" name="Rectangle 45">
            <a:extLst>
              <a:ext uri="{FF2B5EF4-FFF2-40B4-BE49-F238E27FC236}">
                <a16:creationId xmlns:a16="http://schemas.microsoft.com/office/drawing/2014/main" id="{8877338D-D162-4A9E-A724-B581CC4277DE}"/>
              </a:ext>
            </a:extLst>
          </p:cNvPr>
          <p:cNvSpPr/>
          <p:nvPr/>
        </p:nvSpPr>
        <p:spPr>
          <a:xfrm>
            <a:off x="13176176" y="3236957"/>
            <a:ext cx="2070247" cy="461665"/>
          </a:xfrm>
          <a:prstGeom prst="rect">
            <a:avLst/>
          </a:prstGeom>
        </p:spPr>
        <p:txBody>
          <a:bodyPr wrap="none">
            <a:spAutoFit/>
          </a:bodyPr>
          <a:lstStyle/>
          <a:p>
            <a:r>
              <a:rPr lang="en-US" sz="2400" b="1" dirty="0">
                <a:solidFill>
                  <a:schemeClr val="tx2">
                    <a:lumMod val="60000"/>
                    <a:lumOff val="40000"/>
                  </a:schemeClr>
                </a:solidFill>
              </a:rPr>
              <a:t>Transportation</a:t>
            </a:r>
          </a:p>
        </p:txBody>
      </p:sp>
      <p:sp>
        <p:nvSpPr>
          <p:cNvPr id="47" name="Rectangle 46">
            <a:extLst>
              <a:ext uri="{FF2B5EF4-FFF2-40B4-BE49-F238E27FC236}">
                <a16:creationId xmlns:a16="http://schemas.microsoft.com/office/drawing/2014/main" id="{FBC850E3-6938-4B76-87AC-63C7D3229A7C}"/>
              </a:ext>
            </a:extLst>
          </p:cNvPr>
          <p:cNvSpPr/>
          <p:nvPr/>
        </p:nvSpPr>
        <p:spPr>
          <a:xfrm>
            <a:off x="1662439" y="4379538"/>
            <a:ext cx="2680460" cy="5940088"/>
          </a:xfrm>
          <a:prstGeom prst="rect">
            <a:avLst/>
          </a:prstGeom>
        </p:spPr>
        <p:txBody>
          <a:bodyPr wrap="square">
            <a:spAutoFit/>
          </a:bodyPr>
          <a:lstStyle/>
          <a:p>
            <a:r>
              <a:rPr lang="en-US" sz="2000" dirty="0">
                <a:solidFill>
                  <a:schemeClr val="bg1"/>
                </a:solidFill>
                <a:latin typeface="Nirmala UI" panose="020B0502040204020203" pitchFamily="34" charset="0"/>
                <a:ea typeface="Nirmala UI" panose="020B0502040204020203" pitchFamily="34" charset="0"/>
                <a:cs typeface="Nirmala UI" panose="020B0502040204020203" pitchFamily="34" charset="0"/>
              </a:rPr>
              <a:t>artificial intelligence can be utilized to help with computerized interchanges, offering plan updates, fitted well-being tips, and recommending subsequent stages to patients. The capacity of artificial intelligence to support well-being analysis likewise works on the speed and exactness of patient visits, prompting quicker and more customized care.</a:t>
            </a:r>
          </a:p>
        </p:txBody>
      </p:sp>
      <p:sp>
        <p:nvSpPr>
          <p:cNvPr id="48" name="Rectangle 47">
            <a:extLst>
              <a:ext uri="{FF2B5EF4-FFF2-40B4-BE49-F238E27FC236}">
                <a16:creationId xmlns:a16="http://schemas.microsoft.com/office/drawing/2014/main" id="{FB141E53-5E36-4AAC-82C4-EAE0A5E4C73F}"/>
              </a:ext>
            </a:extLst>
          </p:cNvPr>
          <p:cNvSpPr/>
          <p:nvPr/>
        </p:nvSpPr>
        <p:spPr>
          <a:xfrm>
            <a:off x="12953999" y="4201206"/>
            <a:ext cx="2819817" cy="5940088"/>
          </a:xfrm>
          <a:prstGeom prst="rect">
            <a:avLst/>
          </a:prstGeom>
        </p:spPr>
        <p:txBody>
          <a:bodyPr wrap="square">
            <a:spAutoFit/>
          </a:bodyPr>
          <a:lstStyle/>
          <a:p>
            <a:r>
              <a:rPr lang="en-US" sz="2000" dirty="0">
                <a:solidFill>
                  <a:schemeClr val="bg1"/>
                </a:solidFill>
                <a:latin typeface="Nirmala UI" panose="020B0502040204020203" pitchFamily="34" charset="0"/>
                <a:ea typeface="Nirmala UI" panose="020B0502040204020203" pitchFamily="34" charset="0"/>
                <a:cs typeface="Nirmala UI" panose="020B0502040204020203" pitchFamily="34" charset="0"/>
              </a:rPr>
              <a:t>Alongside prescient examination, constant video checking, and different advances, simulated intelligence in transportation can track down holes in well-being and forestall more episodes out and about, inside a stockroom, and in different areas. For instance, in independent vehicles, man-made intelligence is utilized to distinguish and respond to risks quicker than a driver.</a:t>
            </a:r>
          </a:p>
        </p:txBody>
      </p:sp>
      <p:sp>
        <p:nvSpPr>
          <p:cNvPr id="49" name="Rectangle 48">
            <a:extLst>
              <a:ext uri="{FF2B5EF4-FFF2-40B4-BE49-F238E27FC236}">
                <a16:creationId xmlns:a16="http://schemas.microsoft.com/office/drawing/2014/main" id="{9F257769-68AD-4598-8468-F1622B06D0CC}"/>
              </a:ext>
            </a:extLst>
          </p:cNvPr>
          <p:cNvSpPr/>
          <p:nvPr/>
        </p:nvSpPr>
        <p:spPr>
          <a:xfrm>
            <a:off x="6996439" y="4379538"/>
            <a:ext cx="2514600" cy="5632311"/>
          </a:xfrm>
          <a:prstGeom prst="rect">
            <a:avLst/>
          </a:prstGeom>
        </p:spPr>
        <p:txBody>
          <a:bodyPr wrap="square">
            <a:spAutoFit/>
          </a:bodyPr>
          <a:lstStyle/>
          <a:p>
            <a:r>
              <a:rPr lang="en-US" sz="2000" dirty="0">
                <a:solidFill>
                  <a:schemeClr val="bg1"/>
                </a:solidFill>
                <a:latin typeface="Nirmala UI" panose="020B0502040204020203" pitchFamily="34" charset="0"/>
                <a:ea typeface="Nirmala UI" panose="020B0502040204020203" pitchFamily="34" charset="0"/>
                <a:cs typeface="Nirmala UI" panose="020B0502040204020203" pitchFamily="34" charset="0"/>
              </a:rPr>
              <a:t>man-made intelligence assumes a crucial part in upgrading the risk of the executives in the money business. Overwhelmingly of authentic information, computer-based intelligence calculations can foresee market patterns, distinguish irregularities, and evaluate risk probabilities all the more precisely.</a:t>
            </a:r>
          </a:p>
        </p:txBody>
      </p:sp>
    </p:spTree>
  </p:cSld>
  <p:clrMapOvr>
    <a:masterClrMapping/>
  </p:clrMapOvr>
  <mc:AlternateContent xmlns:mc="http://schemas.openxmlformats.org/markup-compatibility/2006" xmlns:p14="http://schemas.microsoft.com/office/powerpoint/2010/main">
    <mc:Choice Requires="p14">
      <p:transition spd="slow" p14:dur="1400" advClick="0" advTm="400">
        <p14:ripple/>
      </p:transition>
    </mc:Choice>
    <mc:Fallback xmlns="">
      <p:transition spd="slow" advClick="0" advTm="4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2F730CE-3A1A-4685-AA90-DAE34C615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42900"/>
            <a:ext cx="19126200" cy="11582400"/>
          </a:xfrm>
          <a:prstGeom prst="rect">
            <a:avLst/>
          </a:prstGeom>
        </p:spPr>
      </p:pic>
      <p:sp>
        <p:nvSpPr>
          <p:cNvPr id="33" name="TextBox 33"/>
          <p:cNvSpPr txBox="1"/>
          <p:nvPr/>
        </p:nvSpPr>
        <p:spPr>
          <a:xfrm>
            <a:off x="1795596" y="2313251"/>
            <a:ext cx="10535865" cy="1317668"/>
          </a:xfrm>
          <a:prstGeom prst="rect">
            <a:avLst/>
          </a:prstGeom>
        </p:spPr>
        <p:txBody>
          <a:bodyPr wrap="square" lIns="0" tIns="0" rIns="0" bIns="0" rtlCol="0" anchor="t">
            <a:spAutoFit/>
          </a:bodyPr>
          <a:lstStyle/>
          <a:p>
            <a:pPr>
              <a:lnSpc>
                <a:spcPts val="10480"/>
              </a:lnSpc>
            </a:pPr>
            <a:r>
              <a:rPr lang="en-US" sz="8000" b="1" dirty="0">
                <a:solidFill>
                  <a:srgbClr val="FFFF00"/>
                </a:solidFill>
                <a:effectLst>
                  <a:outerShdw blurRad="38100" dist="38100" dir="2700000" algn="tl">
                    <a:srgbClr val="000000">
                      <a:alpha val="43137"/>
                    </a:srgbClr>
                  </a:outerShdw>
                </a:effectLst>
                <a:latin typeface="Arial Narrow" panose="020B0606020202030204" pitchFamily="34" charset="0"/>
              </a:rPr>
              <a:t>Ethical Considerations</a:t>
            </a:r>
            <a:endParaRPr lang="en-US" sz="8000" dirty="0">
              <a:solidFill>
                <a:srgbClr val="FFFF00"/>
              </a:solidFill>
              <a:latin typeface="League Spartan"/>
              <a:ea typeface="League Spartan"/>
              <a:cs typeface="League Spartan"/>
              <a:sym typeface="League Spartan"/>
            </a:endParaRPr>
          </a:p>
        </p:txBody>
      </p:sp>
      <p:sp>
        <p:nvSpPr>
          <p:cNvPr id="46" name="Rectangle 45">
            <a:extLst>
              <a:ext uri="{FF2B5EF4-FFF2-40B4-BE49-F238E27FC236}">
                <a16:creationId xmlns:a16="http://schemas.microsoft.com/office/drawing/2014/main" id="{B8A83533-AC11-4306-8E85-B68448C22B8B}"/>
              </a:ext>
            </a:extLst>
          </p:cNvPr>
          <p:cNvSpPr/>
          <p:nvPr/>
        </p:nvSpPr>
        <p:spPr>
          <a:xfrm>
            <a:off x="1656134" y="3805964"/>
            <a:ext cx="15336466" cy="707886"/>
          </a:xfrm>
          <a:prstGeom prst="rect">
            <a:avLst/>
          </a:prstGeom>
        </p:spPr>
        <p:txBody>
          <a:bodyPr wrap="square">
            <a:spAutoFit/>
          </a:bodyPr>
          <a:lstStyle/>
          <a:p>
            <a:r>
              <a:rPr lang="en-US" sz="2000" dirty="0">
                <a:solidFill>
                  <a:schemeClr val="accent4">
                    <a:lumMod val="20000"/>
                    <a:lumOff val="8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The rapid advancement of Artificial Intelligence brings significant benefits, but it also raises important ethical concerns. These include issues related to privacy, bias, and job displacement</a:t>
            </a:r>
            <a:endParaRPr lang="en-US" sz="2000" dirty="0"/>
          </a:p>
        </p:txBody>
      </p:sp>
      <p:sp>
        <p:nvSpPr>
          <p:cNvPr id="47" name="Rectangle 46">
            <a:extLst>
              <a:ext uri="{FF2B5EF4-FFF2-40B4-BE49-F238E27FC236}">
                <a16:creationId xmlns:a16="http://schemas.microsoft.com/office/drawing/2014/main" id="{ED3CC6DE-E1B5-4A4D-A222-BC526311A93F}"/>
              </a:ext>
            </a:extLst>
          </p:cNvPr>
          <p:cNvSpPr/>
          <p:nvPr/>
        </p:nvSpPr>
        <p:spPr>
          <a:xfrm>
            <a:off x="1690770" y="4596948"/>
            <a:ext cx="4024230" cy="584775"/>
          </a:xfrm>
          <a:prstGeom prst="rect">
            <a:avLst/>
          </a:prstGeom>
        </p:spPr>
        <p:txBody>
          <a:bodyPr wrap="square">
            <a:spAutoFit/>
          </a:bodyPr>
          <a:lstStyle/>
          <a:p>
            <a:r>
              <a:rPr lang="en-US" sz="3200" b="1" dirty="0">
                <a:solidFill>
                  <a:srgbClr val="FFFF00"/>
                </a:solidFill>
              </a:rPr>
              <a:t>SECURITY CONCERNS</a:t>
            </a:r>
          </a:p>
        </p:txBody>
      </p:sp>
      <p:sp>
        <p:nvSpPr>
          <p:cNvPr id="48" name="Rectangle 47">
            <a:extLst>
              <a:ext uri="{FF2B5EF4-FFF2-40B4-BE49-F238E27FC236}">
                <a16:creationId xmlns:a16="http://schemas.microsoft.com/office/drawing/2014/main" id="{0C746C2C-A81F-4A94-813E-EBFC06D758D4}"/>
              </a:ext>
            </a:extLst>
          </p:cNvPr>
          <p:cNvSpPr/>
          <p:nvPr/>
        </p:nvSpPr>
        <p:spPr>
          <a:xfrm>
            <a:off x="1718478" y="5120168"/>
            <a:ext cx="15121721" cy="1323439"/>
          </a:xfrm>
          <a:prstGeom prst="rect">
            <a:avLst/>
          </a:prstGeom>
        </p:spPr>
        <p:txBody>
          <a:bodyPr wrap="square">
            <a:spAutoFit/>
          </a:bodyPr>
          <a:lstStyle/>
          <a:p>
            <a:r>
              <a:rPr lang="en-US" sz="2000" dirty="0">
                <a:solidFill>
                  <a:schemeClr val="bg1"/>
                </a:solidFill>
              </a:rPr>
              <a:t>Information Assortment and Reconnaissance: man-made intelligence frameworks frequently depend on immense measures of information to actually work. This can prompt worries about how information is gathered, put away, and utilized, particularly when it includes delicate individual data. Computer-based intelligence-driven advancements, for example, facial acknowledgment and virtual entertainment checking, can prompt expanded observation, possibly encroaching on people's security privileges.</a:t>
            </a:r>
          </a:p>
        </p:txBody>
      </p:sp>
      <p:sp>
        <p:nvSpPr>
          <p:cNvPr id="51" name="Rectangle 50">
            <a:extLst>
              <a:ext uri="{FF2B5EF4-FFF2-40B4-BE49-F238E27FC236}">
                <a16:creationId xmlns:a16="http://schemas.microsoft.com/office/drawing/2014/main" id="{486DC967-6F66-4C26-9753-529A1BF50035}"/>
              </a:ext>
            </a:extLst>
          </p:cNvPr>
          <p:cNvSpPr/>
          <p:nvPr/>
        </p:nvSpPr>
        <p:spPr>
          <a:xfrm>
            <a:off x="1718478" y="6553932"/>
            <a:ext cx="6742872" cy="584775"/>
          </a:xfrm>
          <a:prstGeom prst="rect">
            <a:avLst/>
          </a:prstGeom>
        </p:spPr>
        <p:txBody>
          <a:bodyPr wrap="none">
            <a:spAutoFit/>
          </a:bodyPr>
          <a:lstStyle/>
          <a:p>
            <a:r>
              <a:rPr lang="en-US" sz="3200" b="1" dirty="0">
                <a:solidFill>
                  <a:srgbClr val="FFFF00"/>
                </a:solidFill>
              </a:rPr>
              <a:t>ABSENCE OF STRAIGHTFORWARDNESS</a:t>
            </a:r>
          </a:p>
        </p:txBody>
      </p:sp>
      <p:sp>
        <p:nvSpPr>
          <p:cNvPr id="52" name="Rectangle 51">
            <a:extLst>
              <a:ext uri="{FF2B5EF4-FFF2-40B4-BE49-F238E27FC236}">
                <a16:creationId xmlns:a16="http://schemas.microsoft.com/office/drawing/2014/main" id="{5D6C43CC-3B39-4694-87CE-9330E2698DA0}"/>
              </a:ext>
            </a:extLst>
          </p:cNvPr>
          <p:cNvSpPr/>
          <p:nvPr/>
        </p:nvSpPr>
        <p:spPr>
          <a:xfrm>
            <a:off x="1718478" y="7220940"/>
            <a:ext cx="15121720" cy="1015663"/>
          </a:xfrm>
          <a:prstGeom prst="rect">
            <a:avLst/>
          </a:prstGeom>
        </p:spPr>
        <p:txBody>
          <a:bodyPr wrap="square">
            <a:spAutoFit/>
          </a:bodyPr>
          <a:lstStyle/>
          <a:p>
            <a:r>
              <a:rPr lang="en-US" sz="2000" dirty="0">
                <a:solidFill>
                  <a:schemeClr val="bg1"/>
                </a:solidFill>
              </a:rPr>
              <a:t>Numerous simulated intelligence frameworks work as "secret elements," where the cycles and calculations utilized are not straightforward or justifiable to clients. This absence of straightforwardness can make it hard for people to know how their information is being utilized or to challenge choices made by artificial intelligence frameworks that could influence their lives.</a:t>
            </a:r>
          </a:p>
        </p:txBody>
      </p:sp>
      <p:sp>
        <p:nvSpPr>
          <p:cNvPr id="53" name="Rectangle 52">
            <a:extLst>
              <a:ext uri="{FF2B5EF4-FFF2-40B4-BE49-F238E27FC236}">
                <a16:creationId xmlns:a16="http://schemas.microsoft.com/office/drawing/2014/main" id="{047D73BC-19CF-4B13-B3D8-10BDAB0CCB42}"/>
              </a:ext>
            </a:extLst>
          </p:cNvPr>
          <p:cNvSpPr/>
          <p:nvPr/>
        </p:nvSpPr>
        <p:spPr>
          <a:xfrm>
            <a:off x="881563" y="3964314"/>
            <a:ext cx="914033" cy="1218410"/>
          </a:xfrm>
          <a:prstGeom prst="rect">
            <a:avLst/>
          </a:prstGeom>
        </p:spPr>
        <p:txBody>
          <a:bodyPr wrap="none">
            <a:spAutoFit/>
          </a:bodyPr>
          <a:lstStyle/>
          <a:p>
            <a:pPr>
              <a:lnSpc>
                <a:spcPts val="10480"/>
              </a:lnSpc>
            </a:pPr>
            <a:r>
              <a:rPr lang="en-US" sz="4000" b="1" dirty="0">
                <a:solidFill>
                  <a:srgbClr val="FFFF00"/>
                </a:solidFill>
                <a:effectLst>
                  <a:outerShdw blurRad="38100" dist="38100" dir="2700000" algn="tl">
                    <a:srgbClr val="000000">
                      <a:alpha val="43137"/>
                    </a:srgbClr>
                  </a:outerShdw>
                </a:effectLst>
                <a:latin typeface="Nirmala UI" panose="020B0502040204020203" pitchFamily="34" charset="0"/>
                <a:ea typeface="Nirmala UI" panose="020B0502040204020203" pitchFamily="34" charset="0"/>
                <a:cs typeface="Nirmala UI" panose="020B0502040204020203" pitchFamily="34" charset="0"/>
              </a:rPr>
              <a:t>01.</a:t>
            </a:r>
            <a:endParaRPr lang="en-US" sz="4000" dirty="0">
              <a:solidFill>
                <a:srgbClr val="FFFF00"/>
              </a:solidFill>
              <a:latin typeface="Nirmala UI" panose="020B0502040204020203" pitchFamily="34" charset="0"/>
              <a:ea typeface="Nirmala UI" panose="020B0502040204020203" pitchFamily="34" charset="0"/>
              <a:cs typeface="Nirmala UI" panose="020B0502040204020203" pitchFamily="34" charset="0"/>
              <a:sym typeface="League Spart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
        <p15:prstTrans prst="airplane"/>
      </p:transition>
    </mc:Choice>
    <mc:Fallback xmlns="">
      <p:transition spd="slow" advClick="0" advTm="4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163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C0F291-CD8B-44EF-94DE-0DA52EEAF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8000" cy="10287000"/>
          </a:xfrm>
          <a:prstGeom prst="rect">
            <a:avLst/>
          </a:prstGeom>
        </p:spPr>
      </p:pic>
      <p:sp>
        <p:nvSpPr>
          <p:cNvPr id="6" name="Rectangle 5">
            <a:extLst>
              <a:ext uri="{FF2B5EF4-FFF2-40B4-BE49-F238E27FC236}">
                <a16:creationId xmlns:a16="http://schemas.microsoft.com/office/drawing/2014/main" id="{77EB0FBF-47BA-4EE5-8095-5E2BC123C464}"/>
              </a:ext>
            </a:extLst>
          </p:cNvPr>
          <p:cNvSpPr/>
          <p:nvPr/>
        </p:nvSpPr>
        <p:spPr>
          <a:xfrm>
            <a:off x="1295400" y="1104900"/>
            <a:ext cx="7040582" cy="830997"/>
          </a:xfrm>
          <a:prstGeom prst="rect">
            <a:avLst/>
          </a:prstGeom>
        </p:spPr>
        <p:txBody>
          <a:bodyPr wrap="none">
            <a:spAutoFit/>
          </a:bodyPr>
          <a:lstStyle/>
          <a:p>
            <a:r>
              <a:rPr lang="en-US" sz="4800" b="1" dirty="0">
                <a:solidFill>
                  <a:srgbClr val="FFFF00"/>
                </a:solidFill>
                <a:latin typeface="Arial Narrow" panose="020B0606020202030204" pitchFamily="34" charset="0"/>
              </a:rPr>
              <a:t>ETHICAL</a:t>
            </a:r>
            <a:r>
              <a:rPr lang="en-US" sz="4800" b="1" dirty="0">
                <a:solidFill>
                  <a:srgbClr val="FFFF00"/>
                </a:solidFill>
              </a:rPr>
              <a:t> </a:t>
            </a:r>
            <a:r>
              <a:rPr lang="en-US" sz="4800" b="1" dirty="0">
                <a:solidFill>
                  <a:srgbClr val="FFFF00"/>
                </a:solidFill>
                <a:latin typeface="Arial Narrow" panose="020B0606020202030204" pitchFamily="34" charset="0"/>
              </a:rPr>
              <a:t>CONSIDERATIONS</a:t>
            </a:r>
            <a:endParaRPr lang="en-US" sz="4800" dirty="0">
              <a:solidFill>
                <a:srgbClr val="FFFF00"/>
              </a:solidFill>
            </a:endParaRPr>
          </a:p>
        </p:txBody>
      </p:sp>
      <p:sp>
        <p:nvSpPr>
          <p:cNvPr id="7" name="Rectangle 6">
            <a:extLst>
              <a:ext uri="{FF2B5EF4-FFF2-40B4-BE49-F238E27FC236}">
                <a16:creationId xmlns:a16="http://schemas.microsoft.com/office/drawing/2014/main" id="{22E1F13F-3A91-4877-9E02-79C01DE0F412}"/>
              </a:ext>
            </a:extLst>
          </p:cNvPr>
          <p:cNvSpPr/>
          <p:nvPr/>
        </p:nvSpPr>
        <p:spPr>
          <a:xfrm>
            <a:off x="1295400" y="1935897"/>
            <a:ext cx="3801938" cy="707886"/>
          </a:xfrm>
          <a:prstGeom prst="rect">
            <a:avLst/>
          </a:prstGeom>
        </p:spPr>
        <p:txBody>
          <a:bodyPr wrap="none">
            <a:spAutoFit/>
          </a:bodyPr>
          <a:lstStyle/>
          <a:p>
            <a:r>
              <a:rPr lang="en-US" sz="4000" b="1" dirty="0">
                <a:solidFill>
                  <a:srgbClr val="FFFF00"/>
                </a:solidFill>
              </a:rPr>
              <a:t>WORK REMOVAL</a:t>
            </a:r>
          </a:p>
        </p:txBody>
      </p:sp>
      <p:sp>
        <p:nvSpPr>
          <p:cNvPr id="9" name="Rectangle 8">
            <a:extLst>
              <a:ext uri="{FF2B5EF4-FFF2-40B4-BE49-F238E27FC236}">
                <a16:creationId xmlns:a16="http://schemas.microsoft.com/office/drawing/2014/main" id="{C8D5F5F1-2EBB-4309-AB78-5D493AD50293}"/>
              </a:ext>
            </a:extLst>
          </p:cNvPr>
          <p:cNvSpPr/>
          <p:nvPr/>
        </p:nvSpPr>
        <p:spPr>
          <a:xfrm>
            <a:off x="1071165" y="2782282"/>
            <a:ext cx="5616409" cy="461665"/>
          </a:xfrm>
          <a:prstGeom prst="rect">
            <a:avLst/>
          </a:prstGeom>
        </p:spPr>
        <p:txBody>
          <a:bodyPr wrap="none">
            <a:spAutoFit/>
          </a:bodyPr>
          <a:lstStyle/>
          <a:p>
            <a:pPr marL="342900" indent="-342900">
              <a:buFont typeface="Wingdings" panose="05000000000000000000" pitchFamily="2" charset="2"/>
              <a:buChar char="§"/>
            </a:pPr>
            <a:r>
              <a:rPr lang="en-US" sz="2400" b="1" dirty="0">
                <a:solidFill>
                  <a:srgbClr val="FFFF00"/>
                </a:solidFill>
              </a:rPr>
              <a:t>Robotization and Employment Cutback</a:t>
            </a:r>
            <a:r>
              <a:rPr lang="en-US" dirty="0">
                <a:solidFill>
                  <a:schemeClr val="bg1"/>
                </a:solidFill>
              </a:rPr>
              <a:t>: </a:t>
            </a:r>
          </a:p>
        </p:txBody>
      </p:sp>
      <p:sp>
        <p:nvSpPr>
          <p:cNvPr id="10" name="Rectangle 9">
            <a:extLst>
              <a:ext uri="{FF2B5EF4-FFF2-40B4-BE49-F238E27FC236}">
                <a16:creationId xmlns:a16="http://schemas.microsoft.com/office/drawing/2014/main" id="{833C5046-667E-4EDB-B947-E0603BF29A40}"/>
              </a:ext>
            </a:extLst>
          </p:cNvPr>
          <p:cNvSpPr/>
          <p:nvPr/>
        </p:nvSpPr>
        <p:spPr>
          <a:xfrm>
            <a:off x="1295400" y="3323956"/>
            <a:ext cx="13944600" cy="923330"/>
          </a:xfrm>
          <a:prstGeom prst="rect">
            <a:avLst/>
          </a:prstGeom>
        </p:spPr>
        <p:txBody>
          <a:bodyPr wrap="square">
            <a:spAutoFit/>
          </a:bodyPr>
          <a:lstStyle/>
          <a:p>
            <a:pPr algn="just"/>
            <a:r>
              <a:rPr lang="en-US" dirty="0">
                <a:solidFill>
                  <a:schemeClr val="bg1"/>
                </a:solidFill>
                <a:latin typeface="Nirmala UI" panose="020B0502040204020203" pitchFamily="34" charset="0"/>
                <a:ea typeface="Nirmala UI" panose="020B0502040204020203" pitchFamily="34" charset="0"/>
                <a:cs typeface="Nirmala UI" panose="020B0502040204020203" pitchFamily="34" charset="0"/>
              </a:rPr>
              <a:t>As artificial intelligence frameworks become more proficient, they progressively computerize undertakings that were recently performed by people. This can prompt huge work uprooting, especially in businesses like assembling, retail, and transportation. For example, independent vehicles could dislodge transporters, and artificial intelligence-controlled visit bots could supplant client care delegates.</a:t>
            </a:r>
          </a:p>
        </p:txBody>
      </p:sp>
      <p:sp>
        <p:nvSpPr>
          <p:cNvPr id="11" name="Rectangle 10">
            <a:extLst>
              <a:ext uri="{FF2B5EF4-FFF2-40B4-BE49-F238E27FC236}">
                <a16:creationId xmlns:a16="http://schemas.microsoft.com/office/drawing/2014/main" id="{365A44CA-1D08-4E3D-939A-F58E6F16F1E3}"/>
              </a:ext>
            </a:extLst>
          </p:cNvPr>
          <p:cNvSpPr/>
          <p:nvPr/>
        </p:nvSpPr>
        <p:spPr>
          <a:xfrm>
            <a:off x="1052115" y="5131175"/>
            <a:ext cx="3013389" cy="461665"/>
          </a:xfrm>
          <a:prstGeom prst="rect">
            <a:avLst/>
          </a:prstGeom>
        </p:spPr>
        <p:txBody>
          <a:bodyPr wrap="none">
            <a:spAutoFit/>
          </a:bodyPr>
          <a:lstStyle/>
          <a:p>
            <a:pPr marL="342900" indent="-342900">
              <a:buFont typeface="Wingdings" panose="05000000000000000000" pitchFamily="2" charset="2"/>
              <a:buChar char="§"/>
            </a:pPr>
            <a:r>
              <a:rPr lang="en-US" sz="2400" b="1" dirty="0">
                <a:solidFill>
                  <a:srgbClr val="FFFF00"/>
                </a:solidFill>
              </a:rPr>
              <a:t>Monetary Disparity</a:t>
            </a:r>
          </a:p>
        </p:txBody>
      </p:sp>
      <p:sp>
        <p:nvSpPr>
          <p:cNvPr id="12" name="Rectangle 11">
            <a:extLst>
              <a:ext uri="{FF2B5EF4-FFF2-40B4-BE49-F238E27FC236}">
                <a16:creationId xmlns:a16="http://schemas.microsoft.com/office/drawing/2014/main" id="{A4D5CEF7-1532-472C-929A-5D7EE63FECB8}"/>
              </a:ext>
            </a:extLst>
          </p:cNvPr>
          <p:cNvSpPr/>
          <p:nvPr/>
        </p:nvSpPr>
        <p:spPr>
          <a:xfrm>
            <a:off x="1333500" y="5592840"/>
            <a:ext cx="13944600" cy="1200329"/>
          </a:xfrm>
          <a:prstGeom prst="rect">
            <a:avLst/>
          </a:prstGeom>
        </p:spPr>
        <p:txBody>
          <a:bodyPr wrap="square">
            <a:spAutoFit/>
          </a:bodyPr>
          <a:lstStyle/>
          <a:p>
            <a:pPr algn="just"/>
            <a:r>
              <a:rPr lang="en-US" dirty="0">
                <a:solidFill>
                  <a:schemeClr val="bg1"/>
                </a:solidFill>
                <a:latin typeface="Nirmala UI" panose="020B0502040204020203" pitchFamily="34" charset="0"/>
                <a:ea typeface="Nirmala UI" panose="020B0502040204020203" pitchFamily="34" charset="0"/>
                <a:cs typeface="Nirmala UI" panose="020B0502040204020203" pitchFamily="34" charset="0"/>
              </a:rPr>
              <a:t>The uprooting of occupations by simulated intelligence could enlarge the hole between the people who benefit from computer-based intelligence, (for example, tech organizations and profoundly gifted laborers) and the people who are affected in a bad way, for example, laborers in low-expertise occupations. This could intensify monetary imbalance and lead to social distress if not tended to through arrangements like</a:t>
            </a:r>
          </a:p>
        </p:txBody>
      </p:sp>
    </p:spTree>
    <p:extLst>
      <p:ext uri="{BB962C8B-B14F-4D97-AF65-F5344CB8AC3E}">
        <p14:creationId xmlns:p14="http://schemas.microsoft.com/office/powerpoint/2010/main" val="1544892567"/>
      </p:ext>
    </p:extLst>
  </p:cSld>
  <p:clrMapOvr>
    <a:masterClrMapping/>
  </p:clrMapOvr>
  <mc:AlternateContent xmlns:mc="http://schemas.openxmlformats.org/markup-compatibility/2006" xmlns:p14="http://schemas.microsoft.com/office/powerpoint/2010/main">
    <mc:Choice Requires="p14">
      <p:transition spd="slow" p14:dur="900" advClick="0" advTm="400">
        <p14:warp dir="in"/>
      </p:transition>
    </mc:Choice>
    <mc:Fallback xmlns="">
      <p:transition spd="slow" advClick="0" advTm="4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163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910AE0-7F7B-404C-AC4E-11344D19A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4648"/>
            <a:ext cx="18288000" cy="10675948"/>
          </a:xfrm>
          <a:prstGeom prst="rect">
            <a:avLst/>
          </a:prstGeom>
        </p:spPr>
      </p:pic>
      <p:sp>
        <p:nvSpPr>
          <p:cNvPr id="2" name="Rectangle 1">
            <a:extLst>
              <a:ext uri="{FF2B5EF4-FFF2-40B4-BE49-F238E27FC236}">
                <a16:creationId xmlns:a16="http://schemas.microsoft.com/office/drawing/2014/main" id="{AAEF606F-BE41-44B0-9D31-25821DA91088}"/>
              </a:ext>
            </a:extLst>
          </p:cNvPr>
          <p:cNvSpPr/>
          <p:nvPr/>
        </p:nvSpPr>
        <p:spPr>
          <a:xfrm>
            <a:off x="1104900" y="1464052"/>
            <a:ext cx="9892388" cy="707886"/>
          </a:xfrm>
          <a:prstGeom prst="rect">
            <a:avLst/>
          </a:prstGeom>
        </p:spPr>
        <p:txBody>
          <a:bodyPr wrap="none">
            <a:spAutoFit/>
          </a:bodyPr>
          <a:lstStyle/>
          <a:p>
            <a:r>
              <a:rPr lang="en-US" sz="4000" b="1" dirty="0">
                <a:solidFill>
                  <a:srgbClr val="FFFF00"/>
                </a:solidFill>
                <a:effectLst>
                  <a:outerShdw blurRad="38100" dist="38100" dir="2700000" algn="tl">
                    <a:srgbClr val="000000">
                      <a:alpha val="43137"/>
                    </a:srgbClr>
                  </a:outerShdw>
                </a:effectLst>
                <a:latin typeface="Arial Narrow" panose="020B0606020202030204" pitchFamily="34" charset="0"/>
              </a:rPr>
              <a:t>FUTURE TRENDS IN ARTIFICIAL INTELLIGENCE</a:t>
            </a:r>
            <a:endParaRPr lang="en-US" sz="4000" dirty="0">
              <a:solidFill>
                <a:srgbClr val="FFFF00"/>
              </a:solidFill>
            </a:endParaRPr>
          </a:p>
        </p:txBody>
      </p:sp>
      <p:sp>
        <p:nvSpPr>
          <p:cNvPr id="3" name="Rectangle 2">
            <a:extLst>
              <a:ext uri="{FF2B5EF4-FFF2-40B4-BE49-F238E27FC236}">
                <a16:creationId xmlns:a16="http://schemas.microsoft.com/office/drawing/2014/main" id="{729AD8BE-817C-41B8-9D38-48595196E07D}"/>
              </a:ext>
            </a:extLst>
          </p:cNvPr>
          <p:cNvSpPr/>
          <p:nvPr/>
        </p:nvSpPr>
        <p:spPr>
          <a:xfrm>
            <a:off x="1085850" y="2343150"/>
            <a:ext cx="8507009" cy="523220"/>
          </a:xfrm>
          <a:prstGeom prst="rect">
            <a:avLst/>
          </a:prstGeom>
        </p:spPr>
        <p:txBody>
          <a:bodyPr wrap="none">
            <a:spAutoFit/>
          </a:bodyPr>
          <a:lstStyle/>
          <a:p>
            <a:pPr marL="514350" indent="-514350">
              <a:buFont typeface="+mj-lt"/>
              <a:buAutoNum type="arabicPeriod"/>
            </a:pPr>
            <a:r>
              <a:rPr lang="en-US" sz="2800" dirty="0">
                <a:solidFill>
                  <a:srgbClr val="FFFF00"/>
                </a:solidFill>
              </a:rPr>
              <a:t>HEADWAYS IN ARTIFICIAL INTELLIGENCE INNOVATION</a:t>
            </a:r>
          </a:p>
        </p:txBody>
      </p:sp>
      <p:sp>
        <p:nvSpPr>
          <p:cNvPr id="4" name="Rectangle 3">
            <a:extLst>
              <a:ext uri="{FF2B5EF4-FFF2-40B4-BE49-F238E27FC236}">
                <a16:creationId xmlns:a16="http://schemas.microsoft.com/office/drawing/2014/main" id="{DA93F90E-76A7-4D93-B623-E543920F1AE2}"/>
              </a:ext>
            </a:extLst>
          </p:cNvPr>
          <p:cNvSpPr/>
          <p:nvPr/>
        </p:nvSpPr>
        <p:spPr>
          <a:xfrm>
            <a:off x="1066800" y="3015734"/>
            <a:ext cx="6329618" cy="523220"/>
          </a:xfrm>
          <a:prstGeom prst="rect">
            <a:avLst/>
          </a:prstGeom>
        </p:spPr>
        <p:txBody>
          <a:bodyPr wrap="none">
            <a:spAutoFit/>
          </a:bodyPr>
          <a:lstStyle/>
          <a:p>
            <a:pPr marL="457200" indent="-457200">
              <a:buFont typeface="Wingdings" panose="05000000000000000000" pitchFamily="2" charset="2"/>
              <a:buChar char="v"/>
            </a:pPr>
            <a:r>
              <a:rPr lang="en-US" sz="2800" dirty="0">
                <a:solidFill>
                  <a:srgbClr val="FFFF00"/>
                </a:solidFill>
              </a:rPr>
              <a:t>COUNTERFEIT GENERAL INSIGHT (AGI):</a:t>
            </a:r>
          </a:p>
        </p:txBody>
      </p:sp>
      <p:sp>
        <p:nvSpPr>
          <p:cNvPr id="5" name="Rectangle 4">
            <a:extLst>
              <a:ext uri="{FF2B5EF4-FFF2-40B4-BE49-F238E27FC236}">
                <a16:creationId xmlns:a16="http://schemas.microsoft.com/office/drawing/2014/main" id="{A51D112C-7082-4265-8318-5BE9720BCC2B}"/>
              </a:ext>
            </a:extLst>
          </p:cNvPr>
          <p:cNvSpPr/>
          <p:nvPr/>
        </p:nvSpPr>
        <p:spPr>
          <a:xfrm>
            <a:off x="1491981" y="3745468"/>
            <a:ext cx="9144000" cy="2246769"/>
          </a:xfrm>
          <a:prstGeom prst="rect">
            <a:avLst/>
          </a:prstGeom>
        </p:spPr>
        <p:txBody>
          <a:bodyPr>
            <a:spAutoFit/>
          </a:bodyPr>
          <a:lstStyle/>
          <a:p>
            <a:pPr algn="just"/>
            <a:r>
              <a:rPr lang="en-US" sz="2000" dirty="0">
                <a:solidFill>
                  <a:schemeClr val="bg1">
                    <a:lumMod val="95000"/>
                  </a:schemeClr>
                </a:solidFill>
                <a:latin typeface="Nirmala UI" panose="020B0502040204020203" pitchFamily="34" charset="0"/>
                <a:ea typeface="Nirmala UI" panose="020B0502040204020203" pitchFamily="34" charset="0"/>
                <a:cs typeface="Nirmala UI" panose="020B0502040204020203" pitchFamily="34" charset="0"/>
              </a:rPr>
              <a:t>While current simulated intelligence frameworks are specific (tight simulated intelligence), future improvements might prompt the production of Fake General Knowledge (AGI), which would have human-like mental capacities across a large number of errands. AGI could upset businesses by performing complex assignments that require thinking, inventiveness, and the capacity to appreciate people at their core, possibly prompting remarkable degrees of efficiency.</a:t>
            </a:r>
          </a:p>
        </p:txBody>
      </p:sp>
      <p:sp>
        <p:nvSpPr>
          <p:cNvPr id="6" name="Rectangle 5">
            <a:extLst>
              <a:ext uri="{FF2B5EF4-FFF2-40B4-BE49-F238E27FC236}">
                <a16:creationId xmlns:a16="http://schemas.microsoft.com/office/drawing/2014/main" id="{80BF5F75-0FD1-4D37-8189-D8389FE6AFE7}"/>
              </a:ext>
            </a:extLst>
          </p:cNvPr>
          <p:cNvSpPr/>
          <p:nvPr/>
        </p:nvSpPr>
        <p:spPr>
          <a:xfrm>
            <a:off x="1066800" y="6216714"/>
            <a:ext cx="8251361" cy="461665"/>
          </a:xfrm>
          <a:prstGeom prst="rect">
            <a:avLst/>
          </a:prstGeom>
        </p:spPr>
        <p:txBody>
          <a:bodyPr wrap="none">
            <a:spAutoFit/>
          </a:bodyPr>
          <a:lstStyle/>
          <a:p>
            <a:pPr marL="342900" indent="-342900">
              <a:buFont typeface="Wingdings" panose="05000000000000000000" pitchFamily="2" charset="2"/>
              <a:buChar char="v"/>
            </a:pPr>
            <a:r>
              <a:rPr lang="en-US" sz="2400" b="1" dirty="0">
                <a:solidFill>
                  <a:srgbClr val="FFFF00"/>
                </a:solidFill>
              </a:rPr>
              <a:t>FURTHER DEVELOPED NORMAL LANGUAGE HANDLING (NLP)</a:t>
            </a:r>
          </a:p>
        </p:txBody>
      </p:sp>
      <p:sp>
        <p:nvSpPr>
          <p:cNvPr id="7" name="Rectangle 6">
            <a:extLst>
              <a:ext uri="{FF2B5EF4-FFF2-40B4-BE49-F238E27FC236}">
                <a16:creationId xmlns:a16="http://schemas.microsoft.com/office/drawing/2014/main" id="{A7390B1A-B428-429A-A048-F3506ECA8BE5}"/>
              </a:ext>
            </a:extLst>
          </p:cNvPr>
          <p:cNvSpPr/>
          <p:nvPr/>
        </p:nvSpPr>
        <p:spPr>
          <a:xfrm>
            <a:off x="1530081" y="7008851"/>
            <a:ext cx="9144000" cy="1631216"/>
          </a:xfrm>
          <a:prstGeom prst="rect">
            <a:avLst/>
          </a:prstGeom>
        </p:spPr>
        <p:txBody>
          <a:bodyPr>
            <a:spAutoFit/>
          </a:bodyPr>
          <a:lstStyle/>
          <a:p>
            <a:pPr algn="just"/>
            <a:r>
              <a:rPr lang="en-US" sz="2000" dirty="0">
                <a:solidFill>
                  <a:schemeClr val="bg1"/>
                </a:solidFill>
                <a:latin typeface="Nirmala UI" panose="020B0502040204020203" pitchFamily="34" charset="0"/>
                <a:ea typeface="Nirmala UI" panose="020B0502040204020203" pitchFamily="34" charset="0"/>
                <a:cs typeface="Nirmala UI" panose="020B0502040204020203" pitchFamily="34" charset="0"/>
              </a:rPr>
              <a:t>artificial intelligence's capacity to comprehend and produce human language will keep on improving, prompting more complex menial helpers, constant language interpretation, and upgraded human-PC associations. This could change correspondence, making it simpler for individuals across the globe to associate and team up.</a:t>
            </a:r>
          </a:p>
        </p:txBody>
      </p:sp>
    </p:spTree>
    <p:extLst>
      <p:ext uri="{BB962C8B-B14F-4D97-AF65-F5344CB8AC3E}">
        <p14:creationId xmlns:p14="http://schemas.microsoft.com/office/powerpoint/2010/main" val="1846630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00">
        <p15:prstTrans prst="fallOver"/>
      </p:transition>
    </mc:Choice>
    <mc:Fallback xmlns="">
      <p:transition spd="slow" advClick="0" advTm="4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14CC92-04FD-4C48-A669-50F232B92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6999"/>
          </a:xfrm>
          <a:prstGeom prst="rect">
            <a:avLst/>
          </a:prstGeom>
        </p:spPr>
      </p:pic>
      <p:sp>
        <p:nvSpPr>
          <p:cNvPr id="2" name="Rectangle 1">
            <a:extLst>
              <a:ext uri="{FF2B5EF4-FFF2-40B4-BE49-F238E27FC236}">
                <a16:creationId xmlns:a16="http://schemas.microsoft.com/office/drawing/2014/main" id="{D8960455-0B70-4526-AD20-11EE43429C6D}"/>
              </a:ext>
            </a:extLst>
          </p:cNvPr>
          <p:cNvSpPr/>
          <p:nvPr/>
        </p:nvSpPr>
        <p:spPr>
          <a:xfrm>
            <a:off x="990600" y="571500"/>
            <a:ext cx="7690119" cy="707886"/>
          </a:xfrm>
          <a:prstGeom prst="rect">
            <a:avLst/>
          </a:prstGeom>
        </p:spPr>
        <p:txBody>
          <a:bodyPr wrap="none">
            <a:spAutoFit/>
          </a:bodyPr>
          <a:lstStyle/>
          <a:p>
            <a:r>
              <a:rPr lang="en-US" sz="4000" b="1" dirty="0">
                <a:solidFill>
                  <a:srgbClr val="FFFF00"/>
                </a:solidFill>
                <a:effectLst>
                  <a:outerShdw blurRad="38100" dist="38100" dir="2700000" algn="tl">
                    <a:srgbClr val="000000">
                      <a:alpha val="43137"/>
                    </a:srgbClr>
                  </a:outerShdw>
                </a:effectLst>
                <a:latin typeface="Arial Narrow" panose="020B0606020202030204" pitchFamily="34" charset="0"/>
              </a:rPr>
              <a:t>Future Trends in Artificial Intelligence</a:t>
            </a:r>
            <a:endParaRPr lang="en-US" sz="4000" dirty="0">
              <a:solidFill>
                <a:srgbClr val="FFFF00"/>
              </a:solidFill>
            </a:endParaRPr>
          </a:p>
        </p:txBody>
      </p:sp>
      <p:sp>
        <p:nvSpPr>
          <p:cNvPr id="4" name="Rectangle 3">
            <a:extLst>
              <a:ext uri="{FF2B5EF4-FFF2-40B4-BE49-F238E27FC236}">
                <a16:creationId xmlns:a16="http://schemas.microsoft.com/office/drawing/2014/main" id="{7EE6D375-9896-4D90-B80B-6D3037F7766E}"/>
              </a:ext>
            </a:extLst>
          </p:cNvPr>
          <p:cNvSpPr/>
          <p:nvPr/>
        </p:nvSpPr>
        <p:spPr>
          <a:xfrm>
            <a:off x="990600" y="1538288"/>
            <a:ext cx="7376378" cy="523220"/>
          </a:xfrm>
          <a:prstGeom prst="rect">
            <a:avLst/>
          </a:prstGeom>
        </p:spPr>
        <p:txBody>
          <a:bodyPr wrap="none">
            <a:spAutoFit/>
          </a:bodyPr>
          <a:lstStyle/>
          <a:p>
            <a:r>
              <a:rPr lang="en-US" sz="2800" b="1" dirty="0">
                <a:solidFill>
                  <a:srgbClr val="FFFF00"/>
                </a:solidFill>
              </a:rPr>
              <a:t>2. INFLUENCE ON THE ECONOMY AND BUSINESS</a:t>
            </a:r>
          </a:p>
        </p:txBody>
      </p:sp>
      <p:sp>
        <p:nvSpPr>
          <p:cNvPr id="5" name="Rectangle 4">
            <a:extLst>
              <a:ext uri="{FF2B5EF4-FFF2-40B4-BE49-F238E27FC236}">
                <a16:creationId xmlns:a16="http://schemas.microsoft.com/office/drawing/2014/main" id="{39FDA1EB-FBAE-49B7-8B99-509C8AC517B5}"/>
              </a:ext>
            </a:extLst>
          </p:cNvPr>
          <p:cNvSpPr/>
          <p:nvPr/>
        </p:nvSpPr>
        <p:spPr>
          <a:xfrm>
            <a:off x="1123950" y="2177534"/>
            <a:ext cx="6276655" cy="523220"/>
          </a:xfrm>
          <a:prstGeom prst="rect">
            <a:avLst/>
          </a:prstGeom>
        </p:spPr>
        <p:txBody>
          <a:bodyPr wrap="none">
            <a:spAutoFit/>
          </a:bodyPr>
          <a:lstStyle/>
          <a:p>
            <a:pPr marL="457200" indent="-457200">
              <a:buFont typeface="Wingdings" panose="05000000000000000000" pitchFamily="2" charset="2"/>
              <a:buChar char="v"/>
            </a:pPr>
            <a:r>
              <a:rPr lang="en-US" sz="2800" b="1" dirty="0">
                <a:solidFill>
                  <a:srgbClr val="FFFF00"/>
                </a:solidFill>
              </a:rPr>
              <a:t>Mechanization of Perplexing Position:</a:t>
            </a:r>
          </a:p>
        </p:txBody>
      </p:sp>
      <p:sp>
        <p:nvSpPr>
          <p:cNvPr id="6" name="Rectangle 5">
            <a:extLst>
              <a:ext uri="{FF2B5EF4-FFF2-40B4-BE49-F238E27FC236}">
                <a16:creationId xmlns:a16="http://schemas.microsoft.com/office/drawing/2014/main" id="{E81CB38D-53D1-4E3A-B586-F6188A58FE00}"/>
              </a:ext>
            </a:extLst>
          </p:cNvPr>
          <p:cNvSpPr/>
          <p:nvPr/>
        </p:nvSpPr>
        <p:spPr>
          <a:xfrm>
            <a:off x="1143000" y="2878693"/>
            <a:ext cx="11430000" cy="1631216"/>
          </a:xfrm>
          <a:prstGeom prst="rect">
            <a:avLst/>
          </a:prstGeom>
        </p:spPr>
        <p:txBody>
          <a:bodyPr wrap="square">
            <a:spAutoFit/>
          </a:bodyPr>
          <a:lstStyle/>
          <a:p>
            <a:pPr algn="just"/>
            <a:r>
              <a:rPr lang="en-US" sz="2000" dirty="0">
                <a:solidFill>
                  <a:schemeClr val="bg1"/>
                </a:solidFill>
                <a:latin typeface="Nirmala UI" panose="020B0502040204020203" pitchFamily="34" charset="0"/>
                <a:ea typeface="Nirmala UI" panose="020B0502040204020203" pitchFamily="34" charset="0"/>
                <a:cs typeface="Nirmala UI" panose="020B0502040204020203" pitchFamily="34" charset="0"/>
              </a:rPr>
              <a:t>As man-made intelligence frameworks become more competent, they will computerize routine undertakings as well as mind-boggling, information-based positions in regions like money, regulation, and medication. While this could prompt expanded proficiency and decreased costs, it might likewise bring about critical work uprooting across many callings, expecting society to reevaluate business and pay circulation.</a:t>
            </a:r>
          </a:p>
        </p:txBody>
      </p:sp>
      <p:sp>
        <p:nvSpPr>
          <p:cNvPr id="7" name="Rectangle 6">
            <a:extLst>
              <a:ext uri="{FF2B5EF4-FFF2-40B4-BE49-F238E27FC236}">
                <a16:creationId xmlns:a16="http://schemas.microsoft.com/office/drawing/2014/main" id="{AEF36EA9-61CC-4E7F-B1E6-61CDAEB80036}"/>
              </a:ext>
            </a:extLst>
          </p:cNvPr>
          <p:cNvSpPr/>
          <p:nvPr/>
        </p:nvSpPr>
        <p:spPr>
          <a:xfrm>
            <a:off x="1143000" y="4995624"/>
            <a:ext cx="4326569" cy="523220"/>
          </a:xfrm>
          <a:prstGeom prst="rect">
            <a:avLst/>
          </a:prstGeom>
        </p:spPr>
        <p:txBody>
          <a:bodyPr wrap="none">
            <a:spAutoFit/>
          </a:bodyPr>
          <a:lstStyle/>
          <a:p>
            <a:pPr marL="457200" indent="-457200">
              <a:buFont typeface="Wingdings" panose="05000000000000000000" pitchFamily="2" charset="2"/>
              <a:buChar char="v"/>
            </a:pPr>
            <a:r>
              <a:rPr lang="en-US" sz="2800" b="1" dirty="0">
                <a:solidFill>
                  <a:srgbClr val="FFFF00"/>
                </a:solidFill>
              </a:rPr>
              <a:t>Making of New Ventures</a:t>
            </a:r>
          </a:p>
        </p:txBody>
      </p:sp>
      <p:sp>
        <p:nvSpPr>
          <p:cNvPr id="8" name="Rectangle 7">
            <a:extLst>
              <a:ext uri="{FF2B5EF4-FFF2-40B4-BE49-F238E27FC236}">
                <a16:creationId xmlns:a16="http://schemas.microsoft.com/office/drawing/2014/main" id="{9D8AAAA1-543B-49E7-AE17-DB78DBBCFF6A}"/>
              </a:ext>
            </a:extLst>
          </p:cNvPr>
          <p:cNvSpPr/>
          <p:nvPr/>
        </p:nvSpPr>
        <p:spPr>
          <a:xfrm>
            <a:off x="1123950" y="5715833"/>
            <a:ext cx="12896850" cy="2554545"/>
          </a:xfrm>
          <a:prstGeom prst="rect">
            <a:avLst/>
          </a:prstGeom>
        </p:spPr>
        <p:txBody>
          <a:bodyPr wrap="square">
            <a:spAutoFit/>
          </a:bodyPr>
          <a:lstStyle/>
          <a:p>
            <a:pPr algn="just"/>
            <a:r>
              <a:rPr lang="en-US" sz="2000" dirty="0">
                <a:solidFill>
                  <a:schemeClr val="bg1"/>
                </a:solidFill>
                <a:latin typeface="Nirmala UI" panose="020B0502040204020203" pitchFamily="34" charset="0"/>
                <a:ea typeface="Nirmala UI" panose="020B0502040204020203" pitchFamily="34" charset="0"/>
                <a:cs typeface="Nirmala UI" panose="020B0502040204020203" pitchFamily="34" charset="0"/>
              </a:rPr>
              <a:t>man-made intelligence-driven development could prompt the formation of totally new businesses, for example, customized medication, man-made intelligence-driven training, and independent transportation. These businesses would produce new positions and potentially open doors, however they might require an exceptionally talented labor force.</a:t>
            </a:r>
          </a:p>
          <a:p>
            <a:pPr algn="just"/>
            <a:r>
              <a:rPr lang="en-US" sz="2000" dirty="0">
                <a:solidFill>
                  <a:schemeClr val="bg1"/>
                </a:solidFill>
                <a:latin typeface="Nirmala UI" panose="020B0502040204020203" pitchFamily="34" charset="0"/>
                <a:ea typeface="Nirmala UI" panose="020B0502040204020203" pitchFamily="34" charset="0"/>
                <a:cs typeface="Nirmala UI" panose="020B0502040204020203" pitchFamily="34" charset="0"/>
              </a:rPr>
              <a:t>Financial Dissimilarity: The advantages of man-made intelligence could be unevenly conveyed, possibly extending the hole between the people who approach and command artificial intelligence advancements and the individuals who don't. This could worsen monetary disparities except if approaches are executed to guarantee impartial admittance to man-made intelligence's advantages.</a:t>
            </a:r>
          </a:p>
        </p:txBody>
      </p:sp>
    </p:spTree>
    <p:extLst>
      <p:ext uri="{BB962C8B-B14F-4D97-AF65-F5344CB8AC3E}">
        <p14:creationId xmlns:p14="http://schemas.microsoft.com/office/powerpoint/2010/main" val="2702712521"/>
      </p:ext>
    </p:extLst>
  </p:cSld>
  <p:clrMapOvr>
    <a:masterClrMapping/>
  </p:clrMapOvr>
  <mc:AlternateContent xmlns:mc="http://schemas.openxmlformats.org/markup-compatibility/2006" xmlns:p14="http://schemas.microsoft.com/office/powerpoint/2010/main">
    <mc:Choice Requires="p14">
      <p:transition spd="slow" p14:dur="1600" advClick="0" advTm="400">
        <p:blinds dir="vert"/>
      </p:transition>
    </mc:Choice>
    <mc:Fallback xmlns="">
      <p:transition spd="slow" advClick="0" advTm="400">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193</TotalTime>
  <Words>1102</Words>
  <Application>Microsoft Office PowerPoint</Application>
  <PresentationFormat>Custom</PresentationFormat>
  <Paragraphs>52</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Poppins</vt:lpstr>
      <vt:lpstr>League Spartan</vt:lpstr>
      <vt:lpstr>Nirmala UI</vt:lpstr>
      <vt:lpstr>Impact</vt:lpstr>
      <vt:lpstr>Arial Narrow</vt:lpstr>
      <vt:lpstr>Wingdings</vt:lpstr>
      <vt:lpstr>Poppins Bold</vt:lpstr>
      <vt:lpstr>Arial Unicode MS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 Ahsan</dc:creator>
  <cp:lastModifiedBy>SAMI-LLAH</cp:lastModifiedBy>
  <cp:revision>19</cp:revision>
  <dcterms:created xsi:type="dcterms:W3CDTF">2006-08-16T00:00:00Z</dcterms:created>
  <dcterms:modified xsi:type="dcterms:W3CDTF">2024-09-03T16:15:44Z</dcterms:modified>
  <dc:identifier>DAGOxNtxMmc</dc:identifier>
</cp:coreProperties>
</file>